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A91B"/>
    <a:srgbClr val="CA3118"/>
    <a:srgbClr val="C24E4E"/>
    <a:srgbClr val="990033"/>
    <a:srgbClr val="A6162E"/>
    <a:srgbClr val="A11B58"/>
    <a:srgbClr val="9C0816"/>
    <a:srgbClr val="2222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0104-C702-4555-B946-2BCE0A2B4A4C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8FC84-9A7A-449C-9F6D-4C502BFB10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27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0104-C702-4555-B946-2BCE0A2B4A4C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8FC84-9A7A-449C-9F6D-4C502BFB10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064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0104-C702-4555-B946-2BCE0A2B4A4C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8FC84-9A7A-449C-9F6D-4C502BFB10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159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0104-C702-4555-B946-2BCE0A2B4A4C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8FC84-9A7A-449C-9F6D-4C502BFB10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303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0104-C702-4555-B946-2BCE0A2B4A4C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8FC84-9A7A-449C-9F6D-4C502BFB10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595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0104-C702-4555-B946-2BCE0A2B4A4C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8FC84-9A7A-449C-9F6D-4C502BFB10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369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0104-C702-4555-B946-2BCE0A2B4A4C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8FC84-9A7A-449C-9F6D-4C502BFB10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737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0104-C702-4555-B946-2BCE0A2B4A4C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8FC84-9A7A-449C-9F6D-4C502BFB10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95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0104-C702-4555-B946-2BCE0A2B4A4C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8FC84-9A7A-449C-9F6D-4C502BFB10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202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0104-C702-4555-B946-2BCE0A2B4A4C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8FC84-9A7A-449C-9F6D-4C502BFB10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353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0104-C702-4555-B946-2BCE0A2B4A4C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8FC84-9A7A-449C-9F6D-4C502BFB10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67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B0104-C702-4555-B946-2BCE0A2B4A4C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8FC84-9A7A-449C-9F6D-4C502BFB10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359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099" y="229347"/>
            <a:ext cx="10867860" cy="3812416"/>
          </a:xfrm>
          <a:prstGeom prst="rect">
            <a:avLst/>
          </a:prstGeom>
        </p:spPr>
      </p:pic>
      <p:sp>
        <p:nvSpPr>
          <p:cNvPr id="3" name="Title 3"/>
          <p:cNvSpPr txBox="1">
            <a:spLocks/>
          </p:cNvSpPr>
          <p:nvPr/>
        </p:nvSpPr>
        <p:spPr>
          <a:xfrm>
            <a:off x="577099" y="4824569"/>
            <a:ext cx="10867860" cy="135320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SKOLĒNU MĀCĪBU SASNIEGUMU </a:t>
            </a:r>
            <a:endParaRPr lang="lv-LV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ctr"/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VĒRTĒŠANAS KĀRTĪBA</a:t>
            </a:r>
            <a:endParaRPr lang="ru-RU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14960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322"/>
          </a:xfrm>
        </p:spPr>
        <p:txBody>
          <a:bodyPr/>
          <a:lstStyle/>
          <a:p>
            <a:pPr algn="ctr"/>
            <a:r>
              <a:rPr lang="en-US" b="1" dirty="0">
                <a:ln w="22225">
                  <a:solidFill>
                    <a:srgbClr val="CA3118"/>
                  </a:solidFill>
                  <a:prstDash val="solid"/>
                </a:ln>
                <a:solidFill>
                  <a:srgbClr val="9C0816"/>
                </a:solidFill>
              </a:rPr>
              <a:t>VĒRTĒŠANAS FORMAS</a:t>
            </a:r>
            <a:endParaRPr lang="ru-RU" b="1" dirty="0">
              <a:ln w="22225">
                <a:solidFill>
                  <a:srgbClr val="CA3118"/>
                </a:solidFill>
                <a:prstDash val="solid"/>
              </a:ln>
              <a:solidFill>
                <a:srgbClr val="9C0816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65221" y="1459832"/>
            <a:ext cx="5390147" cy="50058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400" b="1" dirty="0">
                <a:ln>
                  <a:solidFill>
                    <a:srgbClr val="C24E4E"/>
                  </a:solidFill>
                </a:ln>
                <a:solidFill>
                  <a:srgbClr val="CBA9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FORMATĪVĀ</a:t>
            </a:r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400" dirty="0"/>
              <a:t>VĒRTĒŠANA</a:t>
            </a:r>
            <a:endParaRPr lang="lv-LV" sz="3400" dirty="0"/>
          </a:p>
          <a:p>
            <a:endParaRPr lang="lv-LV" dirty="0"/>
          </a:p>
          <a:p>
            <a:endParaRPr lang="lv-LV" sz="1800" dirty="0"/>
          </a:p>
          <a:p>
            <a:pPr>
              <a:spcBef>
                <a:spcPts val="600"/>
              </a:spcBef>
            </a:pPr>
            <a:r>
              <a:rPr lang="lv-LV" sz="3200" dirty="0"/>
              <a:t>apguves līmeņi: </a:t>
            </a:r>
            <a:r>
              <a:rPr lang="lv-LV" sz="3200" b="1" dirty="0"/>
              <a:t>S, T, A, P</a:t>
            </a:r>
            <a:endParaRPr lang="ru-RU" sz="3200" b="1" dirty="0"/>
          </a:p>
          <a:p>
            <a:pPr>
              <a:spcBef>
                <a:spcPts val="600"/>
              </a:spcBef>
            </a:pPr>
            <a:r>
              <a:rPr lang="en-US" sz="3200" dirty="0" err="1"/>
              <a:t>pārsvarā</a:t>
            </a:r>
            <a:r>
              <a:rPr lang="en-US" sz="3200" dirty="0"/>
              <a:t> – </a:t>
            </a:r>
            <a:r>
              <a:rPr lang="en-US" sz="3200" dirty="0" err="1"/>
              <a:t>klases</a:t>
            </a:r>
            <a:r>
              <a:rPr lang="en-US" sz="3200" dirty="0"/>
              <a:t> </a:t>
            </a:r>
            <a:r>
              <a:rPr lang="en-US" sz="3200" dirty="0" err="1"/>
              <a:t>darbi</a:t>
            </a:r>
            <a:r>
              <a:rPr lang="lv-LV" sz="3200" dirty="0"/>
              <a:t>, </a:t>
            </a:r>
          </a:p>
          <a:p>
            <a:pPr>
              <a:spcBef>
                <a:spcPts val="600"/>
              </a:spcBef>
            </a:pPr>
            <a:r>
              <a:rPr lang="en-US" sz="3200" dirty="0" err="1"/>
              <a:t>mājas</a:t>
            </a:r>
            <a:r>
              <a:rPr lang="en-US" sz="3200" dirty="0"/>
              <a:t> </a:t>
            </a:r>
            <a:r>
              <a:rPr lang="en-US" sz="3200" dirty="0" err="1"/>
              <a:t>darbi</a:t>
            </a:r>
            <a:r>
              <a:rPr lang="en-US" sz="3200" dirty="0"/>
              <a:t> </a:t>
            </a:r>
            <a:r>
              <a:rPr lang="lv-LV" sz="3200" dirty="0"/>
              <a:t>– </a:t>
            </a:r>
            <a:r>
              <a:rPr lang="lv-LV" sz="3200" b="1" dirty="0"/>
              <a:t>i/ </a:t>
            </a:r>
            <a:r>
              <a:rPr lang="lv-LV" sz="3200" b="1" dirty="0" err="1"/>
              <a:t>ni</a:t>
            </a:r>
            <a:r>
              <a:rPr lang="lv-LV" sz="3200" b="1" dirty="0"/>
              <a:t>/ </a:t>
            </a:r>
            <a:r>
              <a:rPr lang="lv-LV" sz="3200" b="1" dirty="0" err="1"/>
              <a:t>nv</a:t>
            </a:r>
            <a:endParaRPr lang="lv-LV" sz="3200" b="1" dirty="0"/>
          </a:p>
          <a:p>
            <a:pPr>
              <a:spcBef>
                <a:spcPts val="600"/>
              </a:spcBef>
            </a:pPr>
            <a:r>
              <a:rPr lang="lv-LV" sz="3200" dirty="0"/>
              <a:t>i</a:t>
            </a:r>
            <a:r>
              <a:rPr lang="en-US" sz="3200" dirty="0" err="1"/>
              <a:t>nformācija</a:t>
            </a:r>
            <a:r>
              <a:rPr lang="en-US" sz="3200" dirty="0"/>
              <a:t> </a:t>
            </a:r>
            <a:r>
              <a:rPr lang="en-US" sz="3200" dirty="0" err="1"/>
              <a:t>skolēnam</a:t>
            </a:r>
            <a:r>
              <a:rPr lang="en-US" sz="3200" dirty="0"/>
              <a:t> un </a:t>
            </a:r>
            <a:r>
              <a:rPr lang="en-US" sz="3200" dirty="0" err="1"/>
              <a:t>vecākam</a:t>
            </a:r>
            <a:r>
              <a:rPr lang="en-US" sz="3200" dirty="0"/>
              <a:t>, </a:t>
            </a:r>
            <a:r>
              <a:rPr lang="en-US" sz="3200" dirty="0" err="1"/>
              <a:t>kā</a:t>
            </a:r>
            <a:r>
              <a:rPr lang="en-US" sz="3200" dirty="0"/>
              <a:t> </a:t>
            </a:r>
            <a:r>
              <a:rPr lang="en-US" sz="3200" dirty="0" err="1"/>
              <a:t>skolēnam</a:t>
            </a:r>
            <a:r>
              <a:rPr lang="en-US" sz="3200" dirty="0"/>
              <a:t> </a:t>
            </a:r>
            <a:r>
              <a:rPr lang="en-US" sz="3200" dirty="0" err="1"/>
              <a:t>veicas</a:t>
            </a:r>
            <a:r>
              <a:rPr lang="en-US" sz="3200" dirty="0"/>
              <a:t> </a:t>
            </a:r>
            <a:r>
              <a:rPr lang="en-US" sz="3200" dirty="0" err="1"/>
              <a:t>mācību</a:t>
            </a:r>
            <a:r>
              <a:rPr lang="en-US" sz="3200" dirty="0"/>
              <a:t> </a:t>
            </a:r>
            <a:r>
              <a:rPr lang="en-US" sz="3200" dirty="0" err="1"/>
              <a:t>procesā</a:t>
            </a:r>
            <a:r>
              <a:rPr lang="en-US" sz="3200" dirty="0"/>
              <a:t> </a:t>
            </a:r>
            <a:r>
              <a:rPr lang="en-US" sz="3200" dirty="0" err="1"/>
              <a:t>attiecībā</a:t>
            </a:r>
            <a:r>
              <a:rPr lang="en-US" sz="3200" dirty="0"/>
              <a:t> </a:t>
            </a:r>
            <a:r>
              <a:rPr lang="en-US" sz="3200" dirty="0" err="1"/>
              <a:t>pret</a:t>
            </a:r>
            <a:r>
              <a:rPr lang="en-US" sz="3200" dirty="0"/>
              <a:t> </a:t>
            </a:r>
            <a:r>
              <a:rPr lang="en-US" sz="3200" dirty="0" err="1"/>
              <a:t>sasniedzamo</a:t>
            </a:r>
            <a:r>
              <a:rPr lang="en-US" sz="3200" dirty="0"/>
              <a:t> </a:t>
            </a:r>
            <a:r>
              <a:rPr lang="en-US" sz="3200" dirty="0" err="1"/>
              <a:t>rezultātu</a:t>
            </a:r>
            <a:r>
              <a:rPr lang="en-US" sz="3200" dirty="0"/>
              <a:t> </a:t>
            </a:r>
            <a:endParaRPr lang="ru-RU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33317" y="1459832"/>
            <a:ext cx="5777946" cy="50058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SUMMATĪVĀ</a:t>
            </a:r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400" dirty="0"/>
              <a:t>VĒRTĒŠANA</a:t>
            </a:r>
            <a:endParaRPr lang="lv-LV" sz="3400" dirty="0"/>
          </a:p>
          <a:p>
            <a:endParaRPr lang="ru-RU" dirty="0"/>
          </a:p>
          <a:p>
            <a:endParaRPr lang="lv-LV" sz="2000" dirty="0"/>
          </a:p>
          <a:p>
            <a:pPr>
              <a:spcBef>
                <a:spcPts val="600"/>
              </a:spcBef>
            </a:pPr>
            <a:r>
              <a:rPr lang="lv-LV" sz="3200" dirty="0"/>
              <a:t>1.-3.klase: </a:t>
            </a:r>
            <a:r>
              <a:rPr lang="lv-LV" sz="3200" b="1" dirty="0"/>
              <a:t>S,T,A,P </a:t>
            </a:r>
            <a:r>
              <a:rPr lang="lv-LV" sz="3200" dirty="0"/>
              <a:t>(«</a:t>
            </a:r>
            <a:r>
              <a:rPr lang="lv-LV" sz="3200" dirty="0" err="1"/>
              <a:t>Sasn.rez</a:t>
            </a:r>
            <a:r>
              <a:rPr lang="lv-LV" sz="3200" dirty="0"/>
              <a:t>.»)</a:t>
            </a:r>
            <a:endParaRPr lang="ru-RU" sz="3200" dirty="0"/>
          </a:p>
          <a:p>
            <a:pPr>
              <a:spcBef>
                <a:spcPts val="600"/>
              </a:spcBef>
            </a:pPr>
            <a:r>
              <a:rPr lang="lv-LV" sz="3200" dirty="0"/>
              <a:t>4.-9.klase: </a:t>
            </a:r>
            <a:r>
              <a:rPr lang="en-US" sz="3200" b="1" dirty="0" err="1"/>
              <a:t>balles</a:t>
            </a:r>
            <a:endParaRPr lang="lv-LV" sz="3200" b="1" dirty="0"/>
          </a:p>
          <a:p>
            <a:pPr>
              <a:spcBef>
                <a:spcPts val="600"/>
              </a:spcBef>
            </a:pPr>
            <a:r>
              <a:rPr lang="en-US" sz="3200" dirty="0" err="1"/>
              <a:t>pārsvarā</a:t>
            </a:r>
            <a:r>
              <a:rPr lang="en-US" sz="3200" dirty="0"/>
              <a:t> – </a:t>
            </a:r>
            <a:r>
              <a:rPr lang="en-US" sz="3200" dirty="0" err="1"/>
              <a:t>pārbaudes</a:t>
            </a:r>
            <a:r>
              <a:rPr lang="en-US" sz="3200" dirty="0"/>
              <a:t> </a:t>
            </a:r>
            <a:r>
              <a:rPr lang="en-US" sz="3200" dirty="0" err="1"/>
              <a:t>darbi</a:t>
            </a:r>
            <a:endParaRPr lang="en-US" sz="3200" dirty="0"/>
          </a:p>
          <a:p>
            <a:pPr>
              <a:spcBef>
                <a:spcPts val="600"/>
              </a:spcBef>
            </a:pPr>
            <a:r>
              <a:rPr lang="en-US" sz="3200" dirty="0" err="1"/>
              <a:t>skolēna</a:t>
            </a:r>
            <a:r>
              <a:rPr lang="en-US" sz="3200" dirty="0"/>
              <a:t> </a:t>
            </a:r>
            <a:r>
              <a:rPr lang="en-US" sz="3200" dirty="0" err="1"/>
              <a:t>demonstrēto</a:t>
            </a:r>
            <a:r>
              <a:rPr lang="en-US" sz="3200" dirty="0"/>
              <a:t> </a:t>
            </a:r>
            <a:r>
              <a:rPr lang="en-US" sz="3200" dirty="0" err="1"/>
              <a:t>zināšanu</a:t>
            </a:r>
            <a:r>
              <a:rPr lang="en-US" sz="3200" dirty="0"/>
              <a:t> un/</a:t>
            </a:r>
            <a:r>
              <a:rPr lang="en-US" sz="3200" dirty="0" err="1"/>
              <a:t>vai</a:t>
            </a:r>
            <a:r>
              <a:rPr lang="en-US" sz="3200" dirty="0"/>
              <a:t> </a:t>
            </a:r>
            <a:r>
              <a:rPr lang="en-US" sz="3200" dirty="0" err="1"/>
              <a:t>prasmju</a:t>
            </a:r>
            <a:r>
              <a:rPr lang="en-US" sz="3200" dirty="0"/>
              <a:t> </a:t>
            </a:r>
            <a:r>
              <a:rPr lang="en-US" sz="3200" dirty="0" err="1"/>
              <a:t>novērtēšana</a:t>
            </a:r>
            <a:r>
              <a:rPr lang="en-US" sz="3200" dirty="0"/>
              <a:t> un </a:t>
            </a:r>
            <a:r>
              <a:rPr lang="en-US" sz="3200" dirty="0" err="1"/>
              <a:t>dokumentēšana</a:t>
            </a:r>
            <a:endParaRPr lang="en-US" sz="3200" dirty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482232" y="2272424"/>
            <a:ext cx="4624383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2800" dirty="0"/>
              <a:t>«</a:t>
            </a:r>
            <a:r>
              <a:rPr lang="lv-LV" sz="2800" b="1" dirty="0"/>
              <a:t>Zilā aile</a:t>
            </a:r>
            <a:r>
              <a:rPr lang="lv-LV" sz="2800" dirty="0"/>
              <a:t>»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43169" y="2272424"/>
            <a:ext cx="4430997" cy="523220"/>
          </a:xfrm>
          <a:prstGeom prst="rect">
            <a:avLst/>
          </a:prstGeom>
          <a:solidFill>
            <a:schemeClr val="bg1"/>
          </a:solidFill>
          <a:ln>
            <a:solidFill>
              <a:srgbClr val="CBA91B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2800" dirty="0"/>
              <a:t>«</a:t>
            </a:r>
            <a:r>
              <a:rPr lang="lv-LV" sz="2800" b="1" dirty="0"/>
              <a:t>Baltā aile</a:t>
            </a:r>
            <a:r>
              <a:rPr lang="lv-LV" sz="2800" dirty="0"/>
              <a:t>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85395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n w="22225">
                  <a:solidFill>
                    <a:srgbClr val="CA3118"/>
                  </a:solidFill>
                  <a:prstDash val="solid"/>
                </a:ln>
                <a:solidFill>
                  <a:srgbClr val="9C0816"/>
                </a:solidFill>
              </a:rPr>
              <a:t>GALA VĒRTĒJUMS</a:t>
            </a:r>
            <a:endParaRPr lang="ru-RU" b="1" dirty="0">
              <a:ln w="22225">
                <a:solidFill>
                  <a:srgbClr val="CA3118"/>
                </a:solidFill>
                <a:prstDash val="solid"/>
              </a:ln>
              <a:solidFill>
                <a:srgbClr val="9C081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220200" cy="435133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3200" dirty="0" err="1"/>
              <a:t>Mācību</a:t>
            </a:r>
            <a:r>
              <a:rPr lang="en-US" sz="3200" dirty="0"/>
              <a:t> </a:t>
            </a:r>
            <a:r>
              <a:rPr lang="en-US" sz="3200" dirty="0" err="1"/>
              <a:t>priekšmeta</a:t>
            </a:r>
            <a:r>
              <a:rPr lang="en-US" sz="3200" dirty="0"/>
              <a:t> </a:t>
            </a:r>
            <a:r>
              <a:rPr lang="en-US" sz="3200" dirty="0" err="1"/>
              <a:t>vērtējums</a:t>
            </a:r>
            <a:r>
              <a:rPr lang="en-US" sz="3200" dirty="0"/>
              <a:t> </a:t>
            </a:r>
            <a:endParaRPr lang="lv-LV" sz="3200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200" dirty="0" err="1"/>
              <a:t>tiek</a:t>
            </a:r>
            <a:r>
              <a:rPr lang="en-US" sz="3200" dirty="0"/>
              <a:t> </a:t>
            </a:r>
            <a:r>
              <a:rPr lang="en-US" sz="3200" dirty="0" err="1"/>
              <a:t>izlikts</a:t>
            </a:r>
            <a:r>
              <a:rPr lang="en-US" sz="3200" dirty="0"/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vienu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reizi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gadā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200" dirty="0"/>
              <a:t>– </a:t>
            </a:r>
            <a:endParaRPr lang="lv-LV" sz="3200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200" dirty="0" err="1"/>
              <a:t>noslēdzoties</a:t>
            </a:r>
            <a:r>
              <a:rPr lang="en-US" sz="3200" dirty="0"/>
              <a:t> </a:t>
            </a:r>
            <a:r>
              <a:rPr lang="en-US" sz="3200" dirty="0" err="1"/>
              <a:t>mācību</a:t>
            </a:r>
            <a:r>
              <a:rPr lang="en-US" sz="3200" dirty="0"/>
              <a:t> </a:t>
            </a:r>
            <a:r>
              <a:rPr lang="en-US" sz="3200" dirty="0" err="1"/>
              <a:t>gadam</a:t>
            </a:r>
            <a:r>
              <a:rPr lang="en-US" sz="3200" dirty="0"/>
              <a:t> (</a:t>
            </a:r>
            <a:r>
              <a:rPr lang="en-US" sz="3200" dirty="0" err="1"/>
              <a:t>maijā</a:t>
            </a:r>
            <a:r>
              <a:rPr lang="en-US" sz="3200" dirty="0"/>
              <a:t>). </a:t>
            </a:r>
            <a:endParaRPr lang="lv-LV" sz="3200" dirty="0"/>
          </a:p>
          <a:p>
            <a:pPr marL="0" indent="0" algn="ctr">
              <a:lnSpc>
                <a:spcPct val="150000"/>
              </a:lnSpc>
              <a:buNone/>
            </a:pPr>
            <a:endParaRPr lang="lv-LV" sz="1800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400" i="1" dirty="0" err="1">
                <a:solidFill>
                  <a:srgbClr val="FF0000"/>
                </a:solidFill>
              </a:rPr>
              <a:t>Netiek</a:t>
            </a:r>
            <a:r>
              <a:rPr lang="en-US" sz="3400" i="1" dirty="0">
                <a:solidFill>
                  <a:srgbClr val="FF0000"/>
                </a:solidFill>
              </a:rPr>
              <a:t> </a:t>
            </a:r>
            <a:r>
              <a:rPr lang="en-US" sz="3400" i="1" dirty="0" err="1">
                <a:solidFill>
                  <a:srgbClr val="FF0000"/>
                </a:solidFill>
              </a:rPr>
              <a:t>izlikti</a:t>
            </a:r>
            <a:r>
              <a:rPr lang="en-US" sz="3400" i="1" dirty="0">
                <a:solidFill>
                  <a:srgbClr val="FF0000"/>
                </a:solidFill>
              </a:rPr>
              <a:t> </a:t>
            </a:r>
            <a:r>
              <a:rPr lang="en-US" sz="3400" i="1" dirty="0" err="1"/>
              <a:t>semestru</a:t>
            </a:r>
            <a:r>
              <a:rPr lang="en-US" sz="3400" i="1" dirty="0"/>
              <a:t> </a:t>
            </a:r>
            <a:r>
              <a:rPr lang="en-US" sz="3400" i="1" dirty="0" err="1"/>
              <a:t>vērtējumi</a:t>
            </a:r>
            <a:endParaRPr lang="ru-RU" sz="3400" i="1" dirty="0"/>
          </a:p>
        </p:txBody>
      </p:sp>
    </p:spTree>
    <p:extLst>
      <p:ext uri="{BB962C8B-B14F-4D97-AF65-F5344CB8AC3E}">
        <p14:creationId xmlns:p14="http://schemas.microsoft.com/office/powerpoint/2010/main" val="2444005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n w="22225">
                  <a:solidFill>
                    <a:srgbClr val="CA3118"/>
                  </a:solidFill>
                  <a:prstDash val="solid"/>
                </a:ln>
                <a:solidFill>
                  <a:srgbClr val="9C0816"/>
                </a:solidFill>
              </a:rPr>
              <a:t>STARPVĒRTĒJUMS</a:t>
            </a:r>
            <a:endParaRPr lang="ru-RU" b="1" dirty="0">
              <a:ln w="22225">
                <a:solidFill>
                  <a:srgbClr val="CA3118"/>
                </a:solidFill>
                <a:prstDash val="solid"/>
              </a:ln>
              <a:solidFill>
                <a:srgbClr val="9C081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4. – 12. </a:t>
            </a:r>
            <a:r>
              <a:rPr lang="en-US" sz="3200" dirty="0" err="1"/>
              <a:t>klasēs</a:t>
            </a:r>
            <a:r>
              <a:rPr lang="en-US" sz="3200" dirty="0"/>
              <a:t> e-</a:t>
            </a:r>
            <a:r>
              <a:rPr lang="en-US" sz="3200" dirty="0" err="1"/>
              <a:t>klases</a:t>
            </a:r>
            <a:r>
              <a:rPr lang="en-US" sz="3200" dirty="0"/>
              <a:t> </a:t>
            </a:r>
            <a:r>
              <a:rPr lang="en-US" sz="3200" dirty="0" err="1"/>
              <a:t>žurnālā</a:t>
            </a:r>
            <a:r>
              <a:rPr lang="en-US" sz="3200" dirty="0"/>
              <a:t> </a:t>
            </a:r>
            <a:r>
              <a:rPr lang="en-US" sz="3200" dirty="0" err="1"/>
              <a:t>tiek</a:t>
            </a:r>
            <a:r>
              <a:rPr lang="en-US" sz="3200" dirty="0"/>
              <a:t> </a:t>
            </a:r>
            <a:r>
              <a:rPr lang="en-US" sz="3200" dirty="0" err="1"/>
              <a:t>izlikts</a:t>
            </a:r>
            <a:r>
              <a:rPr lang="en-US" sz="3200" dirty="0"/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starpvērtējums</a:t>
            </a:r>
            <a:r>
              <a:rPr lang="lv-LV" sz="3200" dirty="0"/>
              <a:t>:</a:t>
            </a:r>
          </a:p>
          <a:p>
            <a:pPr marL="623888"/>
            <a:r>
              <a:rPr lang="lv-LV" sz="3200" dirty="0"/>
              <a:t>pēc rudens </a:t>
            </a:r>
            <a:r>
              <a:rPr lang="en-US" sz="3200" dirty="0" err="1"/>
              <a:t>brīvdienām</a:t>
            </a:r>
            <a:r>
              <a:rPr lang="lv-LV" sz="3200" dirty="0"/>
              <a:t>,</a:t>
            </a:r>
          </a:p>
          <a:p>
            <a:pPr marL="623888"/>
            <a:r>
              <a:rPr lang="en-US" sz="3200" dirty="0" err="1"/>
              <a:t>pirms</a:t>
            </a:r>
            <a:r>
              <a:rPr lang="en-US" sz="3200" dirty="0"/>
              <a:t> </a:t>
            </a:r>
            <a:r>
              <a:rPr lang="en-US" sz="3200" dirty="0" err="1"/>
              <a:t>ziemas</a:t>
            </a:r>
            <a:r>
              <a:rPr lang="en-US" sz="3200" dirty="0"/>
              <a:t> </a:t>
            </a:r>
            <a:r>
              <a:rPr lang="en-US" sz="3200" dirty="0" err="1"/>
              <a:t>brīvdienām</a:t>
            </a:r>
            <a:r>
              <a:rPr lang="lv-LV" sz="3200" dirty="0"/>
              <a:t>,</a:t>
            </a:r>
          </a:p>
          <a:p>
            <a:pPr marL="623888"/>
            <a:r>
              <a:rPr lang="lv-LV" sz="3200" dirty="0"/>
              <a:t>pirms pavasara </a:t>
            </a:r>
            <a:r>
              <a:rPr lang="en-US" sz="3200" dirty="0" err="1"/>
              <a:t>brīvdienām</a:t>
            </a:r>
            <a:r>
              <a:rPr lang="lv-LV" sz="3200" dirty="0"/>
              <a:t>.</a:t>
            </a:r>
          </a:p>
          <a:p>
            <a:pPr marL="0" indent="0">
              <a:buNone/>
            </a:pPr>
            <a:endParaRPr lang="lv-LV" sz="3200" dirty="0"/>
          </a:p>
          <a:p>
            <a:pPr marL="0" indent="0">
              <a:buNone/>
            </a:pPr>
            <a:endParaRPr lang="lv-LV" sz="3200" dirty="0"/>
          </a:p>
          <a:p>
            <a:pPr marL="0" indent="0">
              <a:buNone/>
            </a:pPr>
            <a:r>
              <a:rPr lang="en-US" sz="3200" dirty="0"/>
              <a:t>* </a:t>
            </a:r>
            <a:r>
              <a:rPr lang="en-US" sz="3200" i="1" dirty="0" err="1"/>
              <a:t>Starpvērtējumam</a:t>
            </a:r>
            <a:r>
              <a:rPr lang="en-US" sz="3200" i="1" dirty="0"/>
              <a:t> </a:t>
            </a:r>
            <a:r>
              <a:rPr lang="en-US" sz="3200" i="1" dirty="0" err="1"/>
              <a:t>ir</a:t>
            </a:r>
            <a:r>
              <a:rPr lang="en-US" sz="3200" i="1" dirty="0"/>
              <a:t> </a:t>
            </a:r>
            <a:r>
              <a:rPr lang="en-US" sz="3200" i="1" dirty="0" err="1"/>
              <a:t>informatīva</a:t>
            </a:r>
            <a:r>
              <a:rPr lang="en-US" sz="3200" i="1" dirty="0"/>
              <a:t> </a:t>
            </a:r>
            <a:r>
              <a:rPr lang="en-US" sz="3200" i="1" dirty="0" err="1"/>
              <a:t>nozīme</a:t>
            </a:r>
            <a:r>
              <a:rPr lang="en-US" sz="3200" i="1" dirty="0"/>
              <a:t> un </a:t>
            </a:r>
            <a:r>
              <a:rPr lang="en-US" sz="3200" i="1" dirty="0" err="1"/>
              <a:t>tas</a:t>
            </a:r>
            <a:r>
              <a:rPr lang="en-US" sz="3200" i="1" dirty="0"/>
              <a:t> </a:t>
            </a:r>
            <a:r>
              <a:rPr lang="en-US" sz="3200" i="1" dirty="0" err="1"/>
              <a:t>neietekmē</a:t>
            </a:r>
            <a:r>
              <a:rPr lang="en-US" sz="3200" i="1" dirty="0"/>
              <a:t> </a:t>
            </a:r>
            <a:r>
              <a:rPr lang="en-US" sz="3200" i="1" dirty="0" err="1"/>
              <a:t>gada</a:t>
            </a:r>
            <a:r>
              <a:rPr lang="en-US" sz="3200" i="1" dirty="0"/>
              <a:t> </a:t>
            </a:r>
            <a:r>
              <a:rPr lang="en-US" sz="3200" i="1" dirty="0" err="1"/>
              <a:t>vērtējumu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93349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n w="22225">
                  <a:solidFill>
                    <a:srgbClr val="CA3118"/>
                  </a:solidFill>
                  <a:prstDash val="solid"/>
                </a:ln>
                <a:solidFill>
                  <a:srgbClr val="9C0816"/>
                </a:solidFill>
              </a:rPr>
              <a:t>STARPVĒRTĒJUMS</a:t>
            </a:r>
            <a:endParaRPr lang="ru-RU" b="1" dirty="0">
              <a:ln w="22225">
                <a:solidFill>
                  <a:srgbClr val="CA3118"/>
                </a:solidFill>
                <a:prstDash val="solid"/>
              </a:ln>
              <a:solidFill>
                <a:srgbClr val="9C081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3200" dirty="0"/>
              <a:t>4. – 12. </a:t>
            </a:r>
            <a:r>
              <a:rPr lang="en-US" sz="3200" dirty="0" err="1"/>
              <a:t>klasēs</a:t>
            </a:r>
            <a:r>
              <a:rPr lang="en-US" sz="3200" dirty="0"/>
              <a:t> </a:t>
            </a:r>
            <a:r>
              <a:rPr lang="lv-LV" sz="3200" dirty="0"/>
              <a:t>aprīlī </a:t>
            </a:r>
            <a:r>
              <a:rPr lang="en-US" sz="3200" dirty="0"/>
              <a:t>e-</a:t>
            </a:r>
            <a:r>
              <a:rPr lang="en-US" sz="3200" dirty="0" err="1"/>
              <a:t>klases</a:t>
            </a:r>
            <a:r>
              <a:rPr lang="en-US" sz="3200" dirty="0"/>
              <a:t> </a:t>
            </a:r>
            <a:r>
              <a:rPr lang="en-US" sz="3200" dirty="0" err="1"/>
              <a:t>žurnālā</a:t>
            </a:r>
            <a:r>
              <a:rPr lang="en-US" sz="3200" dirty="0"/>
              <a:t> </a:t>
            </a:r>
            <a:r>
              <a:rPr lang="en-US" sz="3200" dirty="0" err="1"/>
              <a:t>tiek</a:t>
            </a:r>
            <a:r>
              <a:rPr lang="en-US" sz="3200" dirty="0"/>
              <a:t> </a:t>
            </a:r>
            <a:r>
              <a:rPr lang="en-US" sz="3200" dirty="0" err="1"/>
              <a:t>izlikts</a:t>
            </a:r>
            <a:r>
              <a:rPr lang="en-US" sz="3200" dirty="0"/>
              <a:t> </a:t>
            </a:r>
            <a:r>
              <a:rPr lang="en-US" sz="3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prognozējamais</a:t>
            </a:r>
            <a:r>
              <a:rPr lang="en-US" sz="3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gala </a:t>
            </a:r>
            <a:r>
              <a:rPr lang="en-US" sz="34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vērtējums</a:t>
            </a:r>
            <a:endParaRPr lang="lv-LV" sz="3200" dirty="0"/>
          </a:p>
          <a:p>
            <a:endParaRPr lang="lv-LV" sz="3200" dirty="0"/>
          </a:p>
          <a:p>
            <a:endParaRPr lang="lv-LV" sz="3200" dirty="0"/>
          </a:p>
          <a:p>
            <a:endParaRPr lang="lv-LV" sz="3200" dirty="0"/>
          </a:p>
          <a:p>
            <a:pPr marL="0" indent="0">
              <a:buNone/>
            </a:pPr>
            <a:r>
              <a:rPr lang="en-US" sz="3200" dirty="0"/>
              <a:t>* </a:t>
            </a:r>
            <a:r>
              <a:rPr lang="en-US" sz="3200" i="1" dirty="0" err="1"/>
              <a:t>Prognozējamajam</a:t>
            </a:r>
            <a:r>
              <a:rPr lang="en-US" sz="3200" i="1" dirty="0"/>
              <a:t> gala </a:t>
            </a:r>
            <a:r>
              <a:rPr lang="en-US" sz="3200" i="1" dirty="0" err="1"/>
              <a:t>vērtējumam</a:t>
            </a:r>
            <a:r>
              <a:rPr lang="en-US" sz="3200" i="1" dirty="0"/>
              <a:t> </a:t>
            </a:r>
            <a:r>
              <a:rPr lang="en-US" sz="3200" i="1" dirty="0" err="1"/>
              <a:t>ir</a:t>
            </a:r>
            <a:r>
              <a:rPr lang="en-US" sz="3200" i="1" dirty="0"/>
              <a:t> </a:t>
            </a:r>
            <a:r>
              <a:rPr lang="en-US" sz="3200" i="1" dirty="0" err="1"/>
              <a:t>informatīva</a:t>
            </a:r>
            <a:r>
              <a:rPr lang="en-US" sz="3200" i="1" dirty="0"/>
              <a:t> </a:t>
            </a:r>
            <a:r>
              <a:rPr lang="en-US" sz="3200" i="1" dirty="0" err="1"/>
              <a:t>nozīme</a:t>
            </a:r>
            <a:r>
              <a:rPr lang="en-US" sz="3200" i="1" dirty="0"/>
              <a:t> un </a:t>
            </a:r>
            <a:r>
              <a:rPr lang="en-US" sz="3200" i="1" dirty="0" err="1"/>
              <a:t>tas</a:t>
            </a:r>
            <a:r>
              <a:rPr lang="en-US" sz="3200" i="1" dirty="0"/>
              <a:t> </a:t>
            </a:r>
            <a:r>
              <a:rPr lang="en-US" sz="3200" i="1" dirty="0" err="1"/>
              <a:t>neietekmē</a:t>
            </a:r>
            <a:r>
              <a:rPr lang="en-US" sz="3200" i="1" dirty="0"/>
              <a:t> </a:t>
            </a:r>
            <a:r>
              <a:rPr lang="en-US" sz="3200" i="1" dirty="0" err="1"/>
              <a:t>gada</a:t>
            </a:r>
            <a:r>
              <a:rPr lang="en-US" sz="3200" i="1" dirty="0"/>
              <a:t> </a:t>
            </a:r>
            <a:r>
              <a:rPr lang="en-US" sz="3200" i="1" dirty="0" err="1"/>
              <a:t>vērtējumu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3440323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n w="22225">
                  <a:solidFill>
                    <a:srgbClr val="CA3118"/>
                  </a:solidFill>
                  <a:prstDash val="solid"/>
                </a:ln>
                <a:solidFill>
                  <a:srgbClr val="9C0816"/>
                </a:solidFill>
              </a:rPr>
              <a:t>GALA VĒRTĒJUMU VEIDO</a:t>
            </a:r>
            <a:endParaRPr lang="ru-RU" b="1" dirty="0">
              <a:ln w="22225">
                <a:solidFill>
                  <a:srgbClr val="CA3118"/>
                </a:solidFill>
                <a:prstDash val="solid"/>
              </a:ln>
              <a:solidFill>
                <a:srgbClr val="9C081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lv-LV" sz="3200" dirty="0"/>
              <a:t>visi </a:t>
            </a:r>
            <a:r>
              <a:rPr lang="lv-LV" sz="3200" b="1" dirty="0" err="1">
                <a:solidFill>
                  <a:srgbClr val="0070C0"/>
                </a:solidFill>
              </a:rPr>
              <a:t>summatīvie</a:t>
            </a:r>
            <a:r>
              <a:rPr lang="lv-LV" sz="3200" dirty="0">
                <a:solidFill>
                  <a:srgbClr val="0070C0"/>
                </a:solidFill>
              </a:rPr>
              <a:t> </a:t>
            </a:r>
            <a:r>
              <a:rPr lang="lv-LV" sz="3200" dirty="0"/>
              <a:t>vērtējumi,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</a:pPr>
            <a:r>
              <a:rPr lang="en-US" sz="3200" dirty="0" err="1"/>
              <a:t>skolēna</a:t>
            </a:r>
            <a:r>
              <a:rPr lang="en-US" sz="3200" dirty="0"/>
              <a:t> </a:t>
            </a:r>
            <a:r>
              <a:rPr lang="en-US" sz="3200" dirty="0" err="1"/>
              <a:t>attieksme</a:t>
            </a:r>
            <a:r>
              <a:rPr lang="en-US" sz="3200" dirty="0"/>
              <a:t> un </a:t>
            </a:r>
            <a:r>
              <a:rPr lang="en-US" sz="3200" dirty="0" err="1"/>
              <a:t>mācību</a:t>
            </a:r>
            <a:r>
              <a:rPr lang="en-US" sz="3200" dirty="0"/>
              <a:t> </a:t>
            </a:r>
            <a:r>
              <a:rPr lang="en-US" sz="3200" b="1" dirty="0" err="1">
                <a:solidFill>
                  <a:srgbClr val="CBA91B"/>
                </a:solidFill>
              </a:rPr>
              <a:t>sasniegumu</a:t>
            </a:r>
            <a:r>
              <a:rPr lang="en-US" sz="3200" b="1" dirty="0">
                <a:solidFill>
                  <a:srgbClr val="CBA91B"/>
                </a:solidFill>
              </a:rPr>
              <a:t> </a:t>
            </a:r>
            <a:r>
              <a:rPr lang="en-US" sz="3200" b="1" dirty="0" err="1">
                <a:solidFill>
                  <a:srgbClr val="CBA91B"/>
                </a:solidFill>
              </a:rPr>
              <a:t>dinamika</a:t>
            </a:r>
            <a:r>
              <a:rPr lang="en-US" sz="3200" b="1" dirty="0">
                <a:solidFill>
                  <a:srgbClr val="CBA91B"/>
                </a:solidFill>
              </a:rPr>
              <a:t> </a:t>
            </a:r>
            <a:r>
              <a:rPr lang="en-US" sz="3200" dirty="0"/>
              <a:t>(</a:t>
            </a:r>
            <a:r>
              <a:rPr lang="lv-LV" sz="3200" dirty="0"/>
              <a:t>klases un </a:t>
            </a:r>
            <a:r>
              <a:rPr lang="en-US" sz="3200" dirty="0" err="1"/>
              <a:t>mājas</a:t>
            </a:r>
            <a:r>
              <a:rPr lang="en-US" sz="3200" dirty="0"/>
              <a:t> </a:t>
            </a:r>
            <a:r>
              <a:rPr lang="en-US" sz="3200" dirty="0" err="1"/>
              <a:t>darbu</a:t>
            </a:r>
            <a:r>
              <a:rPr lang="en-US" sz="3200" dirty="0"/>
              <a:t> </a:t>
            </a:r>
            <a:r>
              <a:rPr lang="en-US" sz="3200" dirty="0" err="1"/>
              <a:t>izpilde</a:t>
            </a:r>
            <a:r>
              <a:rPr lang="en-US" sz="3200" dirty="0"/>
              <a:t>, </a:t>
            </a:r>
            <a:r>
              <a:rPr lang="en-US" sz="3200" dirty="0" err="1"/>
              <a:t>konsultāciju</a:t>
            </a:r>
            <a:r>
              <a:rPr lang="en-US" sz="3200" dirty="0"/>
              <a:t> </a:t>
            </a:r>
            <a:r>
              <a:rPr lang="en-US" sz="3200" dirty="0" err="1"/>
              <a:t>apmeklējums</a:t>
            </a:r>
            <a:r>
              <a:rPr lang="en-US" sz="3200" dirty="0"/>
              <a:t>)</a:t>
            </a:r>
            <a:r>
              <a:rPr lang="lv-LV" sz="3200" dirty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96771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4848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VECĀKU IESNIEGTIE JAUTĀJUMI</a:t>
            </a:r>
            <a:endParaRPr lang="ru-RU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0900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n w="22225">
                  <a:solidFill>
                    <a:srgbClr val="CA3118"/>
                  </a:solidFill>
                  <a:prstDash val="solid"/>
                </a:ln>
                <a:solidFill>
                  <a:srgbClr val="9C0816"/>
                </a:solidFill>
              </a:rPr>
              <a:t>GRUPU DARBU VĒRTĒŠANA</a:t>
            </a:r>
            <a:endParaRPr lang="ru-RU" b="1" dirty="0">
              <a:ln w="22225">
                <a:solidFill>
                  <a:srgbClr val="CA3118"/>
                </a:solidFill>
                <a:prstDash val="solid"/>
              </a:ln>
              <a:solidFill>
                <a:srgbClr val="9C081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lv-LV" sz="3200" dirty="0"/>
              <a:t>Pielāgota katram atsevišķam darbam:</a:t>
            </a:r>
          </a:p>
          <a:p>
            <a:pPr marL="446088" indent="487363"/>
            <a:r>
              <a:rPr lang="lv-LV" sz="3200" i="1" dirty="0"/>
              <a:t>dalībnieku skaits  grupā, </a:t>
            </a:r>
          </a:p>
          <a:p>
            <a:pPr marL="446088" indent="487363"/>
            <a:r>
              <a:rPr lang="lv-LV" sz="3200" i="1" dirty="0"/>
              <a:t>lomas, </a:t>
            </a:r>
          </a:p>
          <a:p>
            <a:pPr marL="446088" indent="487363"/>
            <a:r>
              <a:rPr lang="lv-LV" sz="3200" i="1" dirty="0"/>
              <a:t>kritēriji; </a:t>
            </a:r>
          </a:p>
          <a:p>
            <a:pPr algn="just"/>
            <a:r>
              <a:rPr lang="lv-LV" sz="3200" dirty="0"/>
              <a:t>Par grupu darba norisi un vērtēšanu atbild priekšmeta skolotājs.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06755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06363"/>
            <a:ext cx="11562080" cy="1325563"/>
          </a:xfrm>
        </p:spPr>
        <p:txBody>
          <a:bodyPr>
            <a:normAutofit/>
          </a:bodyPr>
          <a:lstStyle/>
          <a:p>
            <a:pPr algn="ctr"/>
            <a:r>
              <a:rPr lang="lv-LV" b="1" dirty="0">
                <a:ln w="22225">
                  <a:solidFill>
                    <a:srgbClr val="CA3118"/>
                  </a:solidFill>
                  <a:prstDash val="solid"/>
                </a:ln>
                <a:solidFill>
                  <a:srgbClr val="9C0816"/>
                </a:solidFill>
              </a:rPr>
              <a:t>APZĪMĒJUMU “NV” (nav vērtējuma) IZMANTO, JA</a:t>
            </a:r>
            <a:endParaRPr lang="ru-RU" b="1" dirty="0">
              <a:ln w="22225">
                <a:solidFill>
                  <a:srgbClr val="CA3118"/>
                </a:solidFill>
                <a:prstDash val="solid"/>
              </a:ln>
              <a:solidFill>
                <a:srgbClr val="9C081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" y="1431926"/>
            <a:ext cx="11399520" cy="4928234"/>
          </a:xfrm>
        </p:spPr>
        <p:txBody>
          <a:bodyPr>
            <a:noAutofit/>
          </a:bodyPr>
          <a:lstStyle/>
          <a:p>
            <a:pPr marL="365125" lvl="1" algn="just"/>
            <a:r>
              <a:rPr lang="lv-LV" sz="3200" dirty="0"/>
              <a:t>nav mājas darba;</a:t>
            </a:r>
          </a:p>
          <a:p>
            <a:pPr marL="365125" lvl="1" algn="just"/>
            <a:r>
              <a:rPr lang="lv-LV" sz="3200" dirty="0"/>
              <a:t>skolēns nav piedalījies mācību stundā, kurā notiek pārbaudes darbs;</a:t>
            </a:r>
            <a:endParaRPr lang="ru-RU" sz="3200" dirty="0"/>
          </a:p>
          <a:p>
            <a:pPr marL="365125" lvl="1" algn="just"/>
            <a:r>
              <a:rPr lang="lv-LV" sz="3200" dirty="0"/>
              <a:t>skolēns ir piedalījies mācību stundā, bet nav iesniedzis darbu;</a:t>
            </a:r>
            <a:endParaRPr lang="ru-RU" sz="3200" dirty="0"/>
          </a:p>
          <a:p>
            <a:pPr marL="365125" lvl="1" algn="just"/>
            <a:r>
              <a:rPr lang="lv-LV" sz="3200" dirty="0"/>
              <a:t>darba izpildes laikā tiek konstatēta neatļautu palīglīdzekļu izmantošana; </a:t>
            </a:r>
            <a:endParaRPr lang="ru-RU" sz="3200" dirty="0"/>
          </a:p>
          <a:p>
            <a:pPr marL="365125" lvl="1" algn="just"/>
            <a:r>
              <a:rPr lang="lv-LV" sz="3200" dirty="0"/>
              <a:t>darbs satur tematam neatbilstošu saturu, komentārus, uzrakstus, zīmējumus;</a:t>
            </a:r>
            <a:endParaRPr lang="ru-RU" sz="3200" dirty="0"/>
          </a:p>
          <a:p>
            <a:pPr marL="365125" lvl="1" algn="just"/>
            <a:r>
              <a:rPr lang="lv-LV" sz="3200" dirty="0"/>
              <a:t>tiek konstatēts, ka darbs nav veikts patstāvīgi (uzdevumi vai to daļas vairākiem skolēniem veikti vienveidīgi).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05330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308</Words>
  <Application>Microsoft Office PowerPoint</Application>
  <PresentationFormat>Platekrāna</PresentationFormat>
  <Paragraphs>56</Paragraphs>
  <Slides>9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prezentācija</vt:lpstr>
      <vt:lpstr>VĒRTĒŠANAS FORMAS</vt:lpstr>
      <vt:lpstr>GALA VĒRTĒJUMS</vt:lpstr>
      <vt:lpstr>STARPVĒRTĒJUMS</vt:lpstr>
      <vt:lpstr>STARPVĒRTĒJUMS</vt:lpstr>
      <vt:lpstr>GALA VĒRTĒJUMU VEIDO</vt:lpstr>
      <vt:lpstr>VECĀKU IESNIEGTIE JAUTĀJUMI</vt:lpstr>
      <vt:lpstr>GRUPU DARBU VĒRTĒŠANA</vt:lpstr>
      <vt:lpstr>APZĪMĒJUMU “NV” (nav vērtējuma) IZMANTO, 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Admins</dc:creator>
  <cp:lastModifiedBy>Olga Seļutina</cp:lastModifiedBy>
  <cp:revision>23</cp:revision>
  <dcterms:created xsi:type="dcterms:W3CDTF">2022-10-26T14:00:58Z</dcterms:created>
  <dcterms:modified xsi:type="dcterms:W3CDTF">2022-10-27T07:53:16Z</dcterms:modified>
</cp:coreProperties>
</file>