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Lst>
  <p:sldIdLst>
    <p:sldId id="256" r:id="rId2"/>
    <p:sldId id="260" r:id="rId3"/>
    <p:sldId id="257" r:id="rId4"/>
    <p:sldId id="276" r:id="rId5"/>
    <p:sldId id="290" r:id="rId6"/>
    <p:sldId id="291" r:id="rId7"/>
    <p:sldId id="288" r:id="rId8"/>
    <p:sldId id="289" r:id="rId9"/>
    <p:sldId id="286" r:id="rId10"/>
    <p:sldId id="284" r:id="rId11"/>
    <p:sldId id="282" r:id="rId12"/>
    <p:sldId id="285" r:id="rId13"/>
    <p:sldId id="283" r:id="rId14"/>
    <p:sldId id="279" r:id="rId15"/>
    <p:sldId id="280" r:id="rId16"/>
    <p:sldId id="281" r:id="rId17"/>
    <p:sldId id="272" r:id="rId18"/>
    <p:sldId id="262" r:id="rId19"/>
    <p:sldId id="263" r:id="rId20"/>
    <p:sldId id="267" r:id="rId21"/>
    <p:sldId id="261" r:id="rId22"/>
    <p:sldId id="274" r:id="rId23"/>
    <p:sldId id="273" r:id="rId24"/>
    <p:sldId id="258" r:id="rId25"/>
    <p:sldId id="277" r:id="rId26"/>
    <p:sldId id="278" r:id="rId27"/>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fif"/><Relationship Id="rId1" Type="http://schemas.openxmlformats.org/officeDocument/2006/relationships/image" Target="../media/image14.jp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5.jfif"/><Relationship Id="rId1" Type="http://schemas.openxmlformats.org/officeDocument/2006/relationships/image" Target="../media/image14.jp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E666C2-A808-4341-8B0C-E6D657B1877A}"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lv-LV"/>
        </a:p>
      </dgm:t>
    </dgm:pt>
    <dgm:pt modelId="{9BFA4689-5BEE-455D-88F3-291FADD3F0A0}">
      <dgm:prSet phldrT="[Text]"/>
      <dgm:spPr/>
      <dgm:t>
        <a:bodyPr/>
        <a:lstStyle/>
        <a:p>
          <a:r>
            <a:rPr lang="lv-LV" dirty="0">
              <a:latin typeface="Times New Roman" panose="02020603050405020304" pitchFamily="18" charset="0"/>
              <a:cs typeface="Times New Roman" panose="02020603050405020304" pitchFamily="18" charset="0"/>
            </a:rPr>
            <a:t>SR </a:t>
          </a:r>
        </a:p>
      </dgm:t>
    </dgm:pt>
    <dgm:pt modelId="{D135CCA8-1A30-452E-88D4-5CF0A6BF973B}" type="parTrans" cxnId="{F644CCDA-77B6-4DB7-A438-9A829FB765DF}">
      <dgm:prSet/>
      <dgm:spPr/>
      <dgm:t>
        <a:bodyPr/>
        <a:lstStyle/>
        <a:p>
          <a:endParaRPr lang="lv-LV"/>
        </a:p>
      </dgm:t>
    </dgm:pt>
    <dgm:pt modelId="{F835460F-41F4-4941-B40B-A4ED6AF26DFA}" type="sibTrans" cxnId="{F644CCDA-77B6-4DB7-A438-9A829FB765DF}">
      <dgm:prSet/>
      <dgm:spPr/>
      <dgm:t>
        <a:bodyPr/>
        <a:lstStyle/>
        <a:p>
          <a:endParaRPr lang="lv-LV"/>
        </a:p>
      </dgm:t>
    </dgm:pt>
    <dgm:pt modelId="{8B8E0427-56D0-4729-828F-7A7F93236941}">
      <dgm:prSet phldrT="[Text]"/>
      <dgm:spPr/>
      <dgm:t>
        <a:bodyPr/>
        <a:lstStyle/>
        <a:p>
          <a:r>
            <a:rPr lang="lv-LV" dirty="0">
              <a:latin typeface="Times New Roman" panose="02020603050405020304" pitchFamily="18" charset="0"/>
              <a:cs typeface="Times New Roman" panose="02020603050405020304" pitchFamily="18" charset="0"/>
            </a:rPr>
            <a:t>AS</a:t>
          </a:r>
        </a:p>
      </dgm:t>
    </dgm:pt>
    <dgm:pt modelId="{67B94341-0373-46D4-8BC1-C69FA532676A}" type="parTrans" cxnId="{C511B9DA-1E5F-41FA-9ACF-A7894C6939C2}">
      <dgm:prSet/>
      <dgm:spPr/>
      <dgm:t>
        <a:bodyPr/>
        <a:lstStyle/>
        <a:p>
          <a:endParaRPr lang="lv-LV"/>
        </a:p>
      </dgm:t>
    </dgm:pt>
    <dgm:pt modelId="{AFB02257-FB4F-4897-A152-1C16DFB0B1C3}" type="sibTrans" cxnId="{C511B9DA-1E5F-41FA-9ACF-A7894C6939C2}">
      <dgm:prSet/>
      <dgm:spPr/>
      <dgm:t>
        <a:bodyPr/>
        <a:lstStyle/>
        <a:p>
          <a:endParaRPr lang="lv-LV"/>
        </a:p>
      </dgm:t>
    </dgm:pt>
    <dgm:pt modelId="{2F26314C-DDE6-42D6-AF9E-805EA31BE65E}">
      <dgm:prSet phldrT="[Text]"/>
      <dgm:spPr/>
      <dgm:t>
        <a:bodyPr/>
        <a:lstStyle/>
        <a:p>
          <a:r>
            <a:rPr lang="lv-LV" dirty="0">
              <a:latin typeface="Times New Roman" panose="02020603050405020304" pitchFamily="18" charset="0"/>
              <a:cs typeface="Times New Roman" panose="02020603050405020304" pitchFamily="18" charset="0"/>
            </a:rPr>
            <a:t>Jēgpilni uzdevumi</a:t>
          </a:r>
        </a:p>
      </dgm:t>
    </dgm:pt>
    <dgm:pt modelId="{A01AD35F-FBCE-46D3-8B6C-A8FC719B41BB}" type="parTrans" cxnId="{C0620FAD-5486-41B4-AC7E-4DD745142DC1}">
      <dgm:prSet/>
      <dgm:spPr/>
      <dgm:t>
        <a:bodyPr/>
        <a:lstStyle/>
        <a:p>
          <a:endParaRPr lang="lv-LV"/>
        </a:p>
      </dgm:t>
    </dgm:pt>
    <dgm:pt modelId="{0B2E51AA-4FC2-4B6A-9208-016F58B2127F}" type="sibTrans" cxnId="{C0620FAD-5486-41B4-AC7E-4DD745142DC1}">
      <dgm:prSet/>
      <dgm:spPr/>
      <dgm:t>
        <a:bodyPr/>
        <a:lstStyle/>
        <a:p>
          <a:endParaRPr lang="lv-LV"/>
        </a:p>
      </dgm:t>
    </dgm:pt>
    <dgm:pt modelId="{C1BB07A0-B9D4-4A54-AD3D-F68961C088BA}">
      <dgm:prSet phldrT="[Text]"/>
      <dgm:spPr/>
      <dgm:t>
        <a:bodyPr/>
        <a:lstStyle/>
        <a:p>
          <a:r>
            <a:rPr lang="lv-LV" dirty="0" err="1">
              <a:latin typeface="Times New Roman" panose="02020603050405020304" pitchFamily="18" charset="0"/>
              <a:cs typeface="Times New Roman" panose="02020603050405020304" pitchFamily="18" charset="0"/>
            </a:rPr>
            <a:t>Pašvadīta</a:t>
          </a:r>
          <a:r>
            <a:rPr lang="lv-LV" dirty="0">
              <a:latin typeface="Times New Roman" panose="02020603050405020304" pitchFamily="18" charset="0"/>
              <a:cs typeface="Times New Roman" panose="02020603050405020304" pitchFamily="18" charset="0"/>
            </a:rPr>
            <a:t> mācīšanās </a:t>
          </a:r>
        </a:p>
      </dgm:t>
    </dgm:pt>
    <dgm:pt modelId="{08C19390-04BA-4864-B217-24DE58ADDE8A}" type="parTrans" cxnId="{81CD3A14-2147-4EE7-A4FC-2154FB84F057}">
      <dgm:prSet/>
      <dgm:spPr/>
      <dgm:t>
        <a:bodyPr/>
        <a:lstStyle/>
        <a:p>
          <a:endParaRPr lang="lv-LV"/>
        </a:p>
      </dgm:t>
    </dgm:pt>
    <dgm:pt modelId="{00081E5A-7696-4757-B01E-415B3034E6D0}" type="sibTrans" cxnId="{81CD3A14-2147-4EE7-A4FC-2154FB84F057}">
      <dgm:prSet/>
      <dgm:spPr/>
      <dgm:t>
        <a:bodyPr/>
        <a:lstStyle/>
        <a:p>
          <a:endParaRPr lang="lv-LV"/>
        </a:p>
      </dgm:t>
    </dgm:pt>
    <dgm:pt modelId="{BFD118BA-F20C-494F-80DA-65B3F77C1653}" type="pres">
      <dgm:prSet presAssocID="{38E666C2-A808-4341-8B0C-E6D657B1877A}" presName="Name0" presStyleCnt="0">
        <dgm:presLayoutVars>
          <dgm:dir/>
          <dgm:resizeHandles val="exact"/>
        </dgm:presLayoutVars>
      </dgm:prSet>
      <dgm:spPr/>
    </dgm:pt>
    <dgm:pt modelId="{C67CD766-DB40-466A-870F-EEAD0861E8C6}" type="pres">
      <dgm:prSet presAssocID="{9BFA4689-5BEE-455D-88F3-291FADD3F0A0}" presName="compNode" presStyleCnt="0"/>
      <dgm:spPr/>
    </dgm:pt>
    <dgm:pt modelId="{23E92A57-1CE9-4431-A38E-13D2AFDCBCA5}" type="pres">
      <dgm:prSet presAssocID="{9BFA4689-5BEE-455D-88F3-291FADD3F0A0}"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pt>
    <dgm:pt modelId="{EB17449C-39C8-4AEA-99F4-D5E930CE2550}" type="pres">
      <dgm:prSet presAssocID="{9BFA4689-5BEE-455D-88F3-291FADD3F0A0}" presName="textRect" presStyleLbl="revTx" presStyleIdx="0" presStyleCnt="4">
        <dgm:presLayoutVars>
          <dgm:bulletEnabled val="1"/>
        </dgm:presLayoutVars>
      </dgm:prSet>
      <dgm:spPr/>
    </dgm:pt>
    <dgm:pt modelId="{B5A91038-F613-4339-BC47-D0540BBC0CA1}" type="pres">
      <dgm:prSet presAssocID="{F835460F-41F4-4941-B40B-A4ED6AF26DFA}" presName="sibTrans" presStyleLbl="sibTrans2D1" presStyleIdx="0" presStyleCnt="0"/>
      <dgm:spPr/>
    </dgm:pt>
    <dgm:pt modelId="{A55557B3-9037-45F3-BBDC-A12F9F99CA6F}" type="pres">
      <dgm:prSet presAssocID="{8B8E0427-56D0-4729-828F-7A7F93236941}" presName="compNode" presStyleCnt="0"/>
      <dgm:spPr/>
    </dgm:pt>
    <dgm:pt modelId="{FC622FD3-3779-4FDE-8844-A9CA3C4B56A0}" type="pres">
      <dgm:prSet presAssocID="{8B8E0427-56D0-4729-828F-7A7F93236941}"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39EAAC88-4ED8-46ED-9A42-16132C60682D}" type="pres">
      <dgm:prSet presAssocID="{8B8E0427-56D0-4729-828F-7A7F93236941}" presName="textRect" presStyleLbl="revTx" presStyleIdx="1" presStyleCnt="4">
        <dgm:presLayoutVars>
          <dgm:bulletEnabled val="1"/>
        </dgm:presLayoutVars>
      </dgm:prSet>
      <dgm:spPr/>
    </dgm:pt>
    <dgm:pt modelId="{C169A914-DF23-40F6-8CA0-5DCE294F3E6C}" type="pres">
      <dgm:prSet presAssocID="{AFB02257-FB4F-4897-A152-1C16DFB0B1C3}" presName="sibTrans" presStyleLbl="sibTrans2D1" presStyleIdx="0" presStyleCnt="0"/>
      <dgm:spPr/>
    </dgm:pt>
    <dgm:pt modelId="{664D62E0-06AF-453C-A9BE-22BF6994DA02}" type="pres">
      <dgm:prSet presAssocID="{2F26314C-DDE6-42D6-AF9E-805EA31BE65E}" presName="compNode" presStyleCnt="0"/>
      <dgm:spPr/>
    </dgm:pt>
    <dgm:pt modelId="{4E9C4DBD-5E0A-4115-9DBE-7DC76ADC8374}" type="pres">
      <dgm:prSet presAssocID="{2F26314C-DDE6-42D6-AF9E-805EA31BE65E}"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pt>
    <dgm:pt modelId="{1AFCF62B-0BAC-4143-BA14-9D1EE2E26B86}" type="pres">
      <dgm:prSet presAssocID="{2F26314C-DDE6-42D6-AF9E-805EA31BE65E}" presName="textRect" presStyleLbl="revTx" presStyleIdx="2" presStyleCnt="4">
        <dgm:presLayoutVars>
          <dgm:bulletEnabled val="1"/>
        </dgm:presLayoutVars>
      </dgm:prSet>
      <dgm:spPr/>
    </dgm:pt>
    <dgm:pt modelId="{E13EBF48-0B39-47F8-866A-DD34E6BFF5DE}" type="pres">
      <dgm:prSet presAssocID="{0B2E51AA-4FC2-4B6A-9208-016F58B2127F}" presName="sibTrans" presStyleLbl="sibTrans2D1" presStyleIdx="0" presStyleCnt="0"/>
      <dgm:spPr/>
    </dgm:pt>
    <dgm:pt modelId="{70243FDB-573C-4475-8CD1-E25E5F67165C}" type="pres">
      <dgm:prSet presAssocID="{C1BB07A0-B9D4-4A54-AD3D-F68961C088BA}" presName="compNode" presStyleCnt="0"/>
      <dgm:spPr/>
    </dgm:pt>
    <dgm:pt modelId="{28A2737F-64C5-4BD3-A67E-CFA86AFB7D64}" type="pres">
      <dgm:prSet presAssocID="{C1BB07A0-B9D4-4A54-AD3D-F68961C088BA}"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dgm:spPr>
    </dgm:pt>
    <dgm:pt modelId="{99883CFD-ED50-4456-AA4E-8F537AE03828}" type="pres">
      <dgm:prSet presAssocID="{C1BB07A0-B9D4-4A54-AD3D-F68961C088BA}" presName="textRect" presStyleLbl="revTx" presStyleIdx="3" presStyleCnt="4">
        <dgm:presLayoutVars>
          <dgm:bulletEnabled val="1"/>
        </dgm:presLayoutVars>
      </dgm:prSet>
      <dgm:spPr/>
    </dgm:pt>
  </dgm:ptLst>
  <dgm:cxnLst>
    <dgm:cxn modelId="{02BA1A03-FCA0-4849-A90B-A750337835D8}" type="presOf" srcId="{F835460F-41F4-4941-B40B-A4ED6AF26DFA}" destId="{B5A91038-F613-4339-BC47-D0540BBC0CA1}" srcOrd="0" destOrd="0" presId="urn:microsoft.com/office/officeart/2005/8/layout/pList1"/>
    <dgm:cxn modelId="{81CD3A14-2147-4EE7-A4FC-2154FB84F057}" srcId="{38E666C2-A808-4341-8B0C-E6D657B1877A}" destId="{C1BB07A0-B9D4-4A54-AD3D-F68961C088BA}" srcOrd="3" destOrd="0" parTransId="{08C19390-04BA-4864-B217-24DE58ADDE8A}" sibTransId="{00081E5A-7696-4757-B01E-415B3034E6D0}"/>
    <dgm:cxn modelId="{E5F2441B-A4E2-411C-B47F-4613CB356067}" type="presOf" srcId="{C1BB07A0-B9D4-4A54-AD3D-F68961C088BA}" destId="{99883CFD-ED50-4456-AA4E-8F537AE03828}" srcOrd="0" destOrd="0" presId="urn:microsoft.com/office/officeart/2005/8/layout/pList1"/>
    <dgm:cxn modelId="{91BE4F68-1022-4D99-833A-8D63FA8E0A42}" type="presOf" srcId="{38E666C2-A808-4341-8B0C-E6D657B1877A}" destId="{BFD118BA-F20C-494F-80DA-65B3F77C1653}" srcOrd="0" destOrd="0" presId="urn:microsoft.com/office/officeart/2005/8/layout/pList1"/>
    <dgm:cxn modelId="{6CA96F6D-0A46-4123-A465-A046BBE32552}" type="presOf" srcId="{AFB02257-FB4F-4897-A152-1C16DFB0B1C3}" destId="{C169A914-DF23-40F6-8CA0-5DCE294F3E6C}" srcOrd="0" destOrd="0" presId="urn:microsoft.com/office/officeart/2005/8/layout/pList1"/>
    <dgm:cxn modelId="{5AFF5E80-76A5-42E5-B3A7-F11CE9243AE2}" type="presOf" srcId="{2F26314C-DDE6-42D6-AF9E-805EA31BE65E}" destId="{1AFCF62B-0BAC-4143-BA14-9D1EE2E26B86}" srcOrd="0" destOrd="0" presId="urn:microsoft.com/office/officeart/2005/8/layout/pList1"/>
    <dgm:cxn modelId="{15B60C83-BEA3-40F3-A8D3-231C9605902F}" type="presOf" srcId="{0B2E51AA-4FC2-4B6A-9208-016F58B2127F}" destId="{E13EBF48-0B39-47F8-866A-DD34E6BFF5DE}" srcOrd="0" destOrd="0" presId="urn:microsoft.com/office/officeart/2005/8/layout/pList1"/>
    <dgm:cxn modelId="{C0620FAD-5486-41B4-AC7E-4DD745142DC1}" srcId="{38E666C2-A808-4341-8B0C-E6D657B1877A}" destId="{2F26314C-DDE6-42D6-AF9E-805EA31BE65E}" srcOrd="2" destOrd="0" parTransId="{A01AD35F-FBCE-46D3-8B6C-A8FC719B41BB}" sibTransId="{0B2E51AA-4FC2-4B6A-9208-016F58B2127F}"/>
    <dgm:cxn modelId="{C511B9DA-1E5F-41FA-9ACF-A7894C6939C2}" srcId="{38E666C2-A808-4341-8B0C-E6D657B1877A}" destId="{8B8E0427-56D0-4729-828F-7A7F93236941}" srcOrd="1" destOrd="0" parTransId="{67B94341-0373-46D4-8BC1-C69FA532676A}" sibTransId="{AFB02257-FB4F-4897-A152-1C16DFB0B1C3}"/>
    <dgm:cxn modelId="{F644CCDA-77B6-4DB7-A438-9A829FB765DF}" srcId="{38E666C2-A808-4341-8B0C-E6D657B1877A}" destId="{9BFA4689-5BEE-455D-88F3-291FADD3F0A0}" srcOrd="0" destOrd="0" parTransId="{D135CCA8-1A30-452E-88D4-5CF0A6BF973B}" sibTransId="{F835460F-41F4-4941-B40B-A4ED6AF26DFA}"/>
    <dgm:cxn modelId="{B4C68CED-B56A-4437-BC39-E9E296E05ADC}" type="presOf" srcId="{8B8E0427-56D0-4729-828F-7A7F93236941}" destId="{39EAAC88-4ED8-46ED-9A42-16132C60682D}" srcOrd="0" destOrd="0" presId="urn:microsoft.com/office/officeart/2005/8/layout/pList1"/>
    <dgm:cxn modelId="{A94E8DEF-A0BF-4099-95AE-4B6C4065ED0C}" type="presOf" srcId="{9BFA4689-5BEE-455D-88F3-291FADD3F0A0}" destId="{EB17449C-39C8-4AEA-99F4-D5E930CE2550}" srcOrd="0" destOrd="0" presId="urn:microsoft.com/office/officeart/2005/8/layout/pList1"/>
    <dgm:cxn modelId="{55869342-B059-41C2-990F-92C01EC9A45F}" type="presParOf" srcId="{BFD118BA-F20C-494F-80DA-65B3F77C1653}" destId="{C67CD766-DB40-466A-870F-EEAD0861E8C6}" srcOrd="0" destOrd="0" presId="urn:microsoft.com/office/officeart/2005/8/layout/pList1"/>
    <dgm:cxn modelId="{D6E9FBED-34B1-445E-8872-0CB48A708DEA}" type="presParOf" srcId="{C67CD766-DB40-466A-870F-EEAD0861E8C6}" destId="{23E92A57-1CE9-4431-A38E-13D2AFDCBCA5}" srcOrd="0" destOrd="0" presId="urn:microsoft.com/office/officeart/2005/8/layout/pList1"/>
    <dgm:cxn modelId="{F03A4BEF-0EDD-4E1B-9BD3-EC331E09C6AD}" type="presParOf" srcId="{C67CD766-DB40-466A-870F-EEAD0861E8C6}" destId="{EB17449C-39C8-4AEA-99F4-D5E930CE2550}" srcOrd="1" destOrd="0" presId="urn:microsoft.com/office/officeart/2005/8/layout/pList1"/>
    <dgm:cxn modelId="{7210CB8C-F929-4D1A-A96F-E3ABBFF8ABFE}" type="presParOf" srcId="{BFD118BA-F20C-494F-80DA-65B3F77C1653}" destId="{B5A91038-F613-4339-BC47-D0540BBC0CA1}" srcOrd="1" destOrd="0" presId="urn:microsoft.com/office/officeart/2005/8/layout/pList1"/>
    <dgm:cxn modelId="{F42D09BB-1867-4B01-A7DB-1CF4F2C68C90}" type="presParOf" srcId="{BFD118BA-F20C-494F-80DA-65B3F77C1653}" destId="{A55557B3-9037-45F3-BBDC-A12F9F99CA6F}" srcOrd="2" destOrd="0" presId="urn:microsoft.com/office/officeart/2005/8/layout/pList1"/>
    <dgm:cxn modelId="{8C672398-5182-4C4B-9994-70F7165B9816}" type="presParOf" srcId="{A55557B3-9037-45F3-BBDC-A12F9F99CA6F}" destId="{FC622FD3-3779-4FDE-8844-A9CA3C4B56A0}" srcOrd="0" destOrd="0" presId="urn:microsoft.com/office/officeart/2005/8/layout/pList1"/>
    <dgm:cxn modelId="{F58558F4-B1AD-482F-B78F-14360BE8BA3D}" type="presParOf" srcId="{A55557B3-9037-45F3-BBDC-A12F9F99CA6F}" destId="{39EAAC88-4ED8-46ED-9A42-16132C60682D}" srcOrd="1" destOrd="0" presId="urn:microsoft.com/office/officeart/2005/8/layout/pList1"/>
    <dgm:cxn modelId="{B47C88C2-380B-4D63-A0B9-84694FA4DA24}" type="presParOf" srcId="{BFD118BA-F20C-494F-80DA-65B3F77C1653}" destId="{C169A914-DF23-40F6-8CA0-5DCE294F3E6C}" srcOrd="3" destOrd="0" presId="urn:microsoft.com/office/officeart/2005/8/layout/pList1"/>
    <dgm:cxn modelId="{F5C5D92C-B232-40B5-A292-D548EBCB39A3}" type="presParOf" srcId="{BFD118BA-F20C-494F-80DA-65B3F77C1653}" destId="{664D62E0-06AF-453C-A9BE-22BF6994DA02}" srcOrd="4" destOrd="0" presId="urn:microsoft.com/office/officeart/2005/8/layout/pList1"/>
    <dgm:cxn modelId="{97288D4B-2180-4CB6-8DC5-8C10EAD24173}" type="presParOf" srcId="{664D62E0-06AF-453C-A9BE-22BF6994DA02}" destId="{4E9C4DBD-5E0A-4115-9DBE-7DC76ADC8374}" srcOrd="0" destOrd="0" presId="urn:microsoft.com/office/officeart/2005/8/layout/pList1"/>
    <dgm:cxn modelId="{CA89497C-FAD3-4D70-8F55-3D3701FD8BB7}" type="presParOf" srcId="{664D62E0-06AF-453C-A9BE-22BF6994DA02}" destId="{1AFCF62B-0BAC-4143-BA14-9D1EE2E26B86}" srcOrd="1" destOrd="0" presId="urn:microsoft.com/office/officeart/2005/8/layout/pList1"/>
    <dgm:cxn modelId="{80B86FFC-9CF4-4029-88B9-157A9A63EE02}" type="presParOf" srcId="{BFD118BA-F20C-494F-80DA-65B3F77C1653}" destId="{E13EBF48-0B39-47F8-866A-DD34E6BFF5DE}" srcOrd="5" destOrd="0" presId="urn:microsoft.com/office/officeart/2005/8/layout/pList1"/>
    <dgm:cxn modelId="{E75B3D34-2A93-4D9F-9893-A073B16FC84B}" type="presParOf" srcId="{BFD118BA-F20C-494F-80DA-65B3F77C1653}" destId="{70243FDB-573C-4475-8CD1-E25E5F67165C}" srcOrd="6" destOrd="0" presId="urn:microsoft.com/office/officeart/2005/8/layout/pList1"/>
    <dgm:cxn modelId="{5E38DEAF-0833-45B5-9D44-A8C10EDEB05A}" type="presParOf" srcId="{70243FDB-573C-4475-8CD1-E25E5F67165C}" destId="{28A2737F-64C5-4BD3-A67E-CFA86AFB7D64}" srcOrd="0" destOrd="0" presId="urn:microsoft.com/office/officeart/2005/8/layout/pList1"/>
    <dgm:cxn modelId="{2BCB32B8-1FA8-4DEB-8E7F-26794852B09E}" type="presParOf" srcId="{70243FDB-573C-4475-8CD1-E25E5F67165C}" destId="{99883CFD-ED50-4456-AA4E-8F537AE0382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E92A57-1CE9-4431-A38E-13D2AFDCBCA5}">
      <dsp:nvSpPr>
        <dsp:cNvPr id="0" name=""/>
        <dsp:cNvSpPr/>
      </dsp:nvSpPr>
      <dsp:spPr>
        <a:xfrm>
          <a:off x="4910" y="641884"/>
          <a:ext cx="2336810" cy="1610062"/>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17449C-39C8-4AEA-99F4-D5E930CE2550}">
      <dsp:nvSpPr>
        <dsp:cNvPr id="0" name=""/>
        <dsp:cNvSpPr/>
      </dsp:nvSpPr>
      <dsp:spPr>
        <a:xfrm>
          <a:off x="4910" y="225194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lv-LV" sz="2500" kern="1200" dirty="0">
              <a:latin typeface="Times New Roman" panose="02020603050405020304" pitchFamily="18" charset="0"/>
              <a:cs typeface="Times New Roman" panose="02020603050405020304" pitchFamily="18" charset="0"/>
            </a:rPr>
            <a:t>SR </a:t>
          </a:r>
        </a:p>
      </dsp:txBody>
      <dsp:txXfrm>
        <a:off x="4910" y="2251946"/>
        <a:ext cx="2336810" cy="866956"/>
      </dsp:txXfrm>
    </dsp:sp>
    <dsp:sp modelId="{FC622FD3-3779-4FDE-8844-A9CA3C4B56A0}">
      <dsp:nvSpPr>
        <dsp:cNvPr id="0" name=""/>
        <dsp:cNvSpPr/>
      </dsp:nvSpPr>
      <dsp:spPr>
        <a:xfrm>
          <a:off x="2575500" y="641884"/>
          <a:ext cx="2336810" cy="1610062"/>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EAAC88-4ED8-46ED-9A42-16132C60682D}">
      <dsp:nvSpPr>
        <dsp:cNvPr id="0" name=""/>
        <dsp:cNvSpPr/>
      </dsp:nvSpPr>
      <dsp:spPr>
        <a:xfrm>
          <a:off x="2575500" y="225194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lv-LV" sz="2500" kern="1200" dirty="0">
              <a:latin typeface="Times New Roman" panose="02020603050405020304" pitchFamily="18" charset="0"/>
              <a:cs typeface="Times New Roman" panose="02020603050405020304" pitchFamily="18" charset="0"/>
            </a:rPr>
            <a:t>AS</a:t>
          </a:r>
        </a:p>
      </dsp:txBody>
      <dsp:txXfrm>
        <a:off x="2575500" y="2251946"/>
        <a:ext cx="2336810" cy="866956"/>
      </dsp:txXfrm>
    </dsp:sp>
    <dsp:sp modelId="{4E9C4DBD-5E0A-4115-9DBE-7DC76ADC8374}">
      <dsp:nvSpPr>
        <dsp:cNvPr id="0" name=""/>
        <dsp:cNvSpPr/>
      </dsp:nvSpPr>
      <dsp:spPr>
        <a:xfrm>
          <a:off x="5146089" y="641884"/>
          <a:ext cx="2336810" cy="1610062"/>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FCF62B-0BAC-4143-BA14-9D1EE2E26B86}">
      <dsp:nvSpPr>
        <dsp:cNvPr id="0" name=""/>
        <dsp:cNvSpPr/>
      </dsp:nvSpPr>
      <dsp:spPr>
        <a:xfrm>
          <a:off x="5146089" y="225194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lv-LV" sz="2500" kern="1200" dirty="0">
              <a:latin typeface="Times New Roman" panose="02020603050405020304" pitchFamily="18" charset="0"/>
              <a:cs typeface="Times New Roman" panose="02020603050405020304" pitchFamily="18" charset="0"/>
            </a:rPr>
            <a:t>Jēgpilni uzdevumi</a:t>
          </a:r>
        </a:p>
      </dsp:txBody>
      <dsp:txXfrm>
        <a:off x="5146089" y="2251946"/>
        <a:ext cx="2336810" cy="866956"/>
      </dsp:txXfrm>
    </dsp:sp>
    <dsp:sp modelId="{28A2737F-64C5-4BD3-A67E-CFA86AFB7D64}">
      <dsp:nvSpPr>
        <dsp:cNvPr id="0" name=""/>
        <dsp:cNvSpPr/>
      </dsp:nvSpPr>
      <dsp:spPr>
        <a:xfrm>
          <a:off x="7716679" y="641884"/>
          <a:ext cx="2336810" cy="1610062"/>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000" b="-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883CFD-ED50-4456-AA4E-8F537AE03828}">
      <dsp:nvSpPr>
        <dsp:cNvPr id="0" name=""/>
        <dsp:cNvSpPr/>
      </dsp:nvSpPr>
      <dsp:spPr>
        <a:xfrm>
          <a:off x="7716679" y="2251946"/>
          <a:ext cx="2336810" cy="866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0" numCol="1" spcCol="1270" anchor="t" anchorCtr="0">
          <a:noAutofit/>
        </a:bodyPr>
        <a:lstStyle/>
        <a:p>
          <a:pPr marL="0" lvl="0" indent="0" algn="ctr" defTabSz="1111250">
            <a:lnSpc>
              <a:spcPct val="90000"/>
            </a:lnSpc>
            <a:spcBef>
              <a:spcPct val="0"/>
            </a:spcBef>
            <a:spcAft>
              <a:spcPct val="35000"/>
            </a:spcAft>
            <a:buNone/>
          </a:pPr>
          <a:r>
            <a:rPr lang="lv-LV" sz="2500" kern="1200" dirty="0" err="1">
              <a:latin typeface="Times New Roman" panose="02020603050405020304" pitchFamily="18" charset="0"/>
              <a:cs typeface="Times New Roman" panose="02020603050405020304" pitchFamily="18" charset="0"/>
            </a:rPr>
            <a:t>Pašvadīta</a:t>
          </a:r>
          <a:r>
            <a:rPr lang="lv-LV" sz="2500" kern="1200" dirty="0">
              <a:latin typeface="Times New Roman" panose="02020603050405020304" pitchFamily="18" charset="0"/>
              <a:cs typeface="Times New Roman" panose="02020603050405020304" pitchFamily="18" charset="0"/>
            </a:rPr>
            <a:t> mācīšanās </a:t>
          </a:r>
        </a:p>
      </dsp:txBody>
      <dsp:txXfrm>
        <a:off x="7716679" y="2251946"/>
        <a:ext cx="2336810" cy="86695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11/6/2022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88490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11/6/2022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0056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11/6/2022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3247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11/6/2022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652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11/6/2022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956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11/6/2022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38358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11/6/2022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1624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11/6/2022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7778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11/6/2022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3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11/6/2022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149563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11/6/2022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54752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11/6/2022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22882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28" r:id="rId6"/>
    <p:sldLayoutId id="2147483724" r:id="rId7"/>
    <p:sldLayoutId id="2147483725" r:id="rId8"/>
    <p:sldLayoutId id="2147483726" r:id="rId9"/>
    <p:sldLayoutId id="2147483727" r:id="rId10"/>
    <p:sldLayoutId id="2147483729"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hyperlink" Target="https://www.skola2030.lv/lv/istenosana/macibu-pieeja/macisanas-iedzilinotie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kola2030.lv/lv/jaunumi/blogs/devini-macibu-notikumi-efektivai-stundai" TargetMode="Externa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irsraksts 1">
            <a:extLst>
              <a:ext uri="{FF2B5EF4-FFF2-40B4-BE49-F238E27FC236}">
                <a16:creationId xmlns:a16="http://schemas.microsoft.com/office/drawing/2014/main" id="{EAA7293F-DB4E-6D5D-086D-8B6A386FBF50}"/>
              </a:ext>
            </a:extLst>
          </p:cNvPr>
          <p:cNvSpPr>
            <a:spLocks noGrp="1"/>
          </p:cNvSpPr>
          <p:nvPr>
            <p:ph type="ctrTitle"/>
          </p:nvPr>
        </p:nvSpPr>
        <p:spPr>
          <a:xfrm>
            <a:off x="4563611" y="637567"/>
            <a:ext cx="7281643" cy="3687516"/>
          </a:xfrm>
        </p:spPr>
        <p:txBody>
          <a:bodyPr>
            <a:normAutofit fontScale="90000"/>
          </a:bodyPr>
          <a:lstStyle/>
          <a:p>
            <a:r>
              <a:rPr lang="lv-LV" dirty="0" err="1"/>
              <a:t>Starpdisciplinaritāte</a:t>
            </a:r>
            <a:r>
              <a:rPr lang="lv-LV" dirty="0"/>
              <a:t> mācību stundās </a:t>
            </a:r>
            <a:br>
              <a:rPr lang="lv-LV" dirty="0"/>
            </a:br>
            <a:endParaRPr lang="lv-LV" dirty="0"/>
          </a:p>
        </p:txBody>
      </p:sp>
      <p:sp>
        <p:nvSpPr>
          <p:cNvPr id="3" name="Apakšvirsraksts 2">
            <a:extLst>
              <a:ext uri="{FF2B5EF4-FFF2-40B4-BE49-F238E27FC236}">
                <a16:creationId xmlns:a16="http://schemas.microsoft.com/office/drawing/2014/main" id="{976D73F4-8854-090F-FE62-C1274BF3CC64}"/>
              </a:ext>
            </a:extLst>
          </p:cNvPr>
          <p:cNvSpPr>
            <a:spLocks noGrp="1"/>
          </p:cNvSpPr>
          <p:nvPr>
            <p:ph type="subTitle" idx="1"/>
          </p:nvPr>
        </p:nvSpPr>
        <p:spPr>
          <a:xfrm>
            <a:off x="5289753" y="4672739"/>
            <a:ext cx="6269347" cy="1021498"/>
          </a:xfrm>
        </p:spPr>
        <p:txBody>
          <a:bodyPr>
            <a:normAutofit/>
          </a:bodyPr>
          <a:lstStyle/>
          <a:p>
            <a:r>
              <a:rPr lang="lv-LV" dirty="0">
                <a:solidFill>
                  <a:schemeClr val="tx1">
                    <a:lumMod val="85000"/>
                    <a:lumOff val="15000"/>
                  </a:schemeClr>
                </a:solidFill>
              </a:rPr>
              <a:t>RDP Direktores vietniece izglītības jomā Viktorija Krongorne</a:t>
            </a:r>
          </a:p>
        </p:txBody>
      </p:sp>
      <p:pic>
        <p:nvPicPr>
          <p:cNvPr id="4" name="Picture 3">
            <a:extLst>
              <a:ext uri="{FF2B5EF4-FFF2-40B4-BE49-F238E27FC236}">
                <a16:creationId xmlns:a16="http://schemas.microsoft.com/office/drawing/2014/main" id="{441752C7-D92F-7C23-4422-2B071A5D3160}"/>
              </a:ext>
            </a:extLst>
          </p:cNvPr>
          <p:cNvPicPr>
            <a:picLocks noChangeAspect="1"/>
          </p:cNvPicPr>
          <p:nvPr/>
        </p:nvPicPr>
        <p:blipFill rotWithShape="1">
          <a:blip r:embed="rId2"/>
          <a:srcRect l="2760" r="29650"/>
          <a:stretch/>
        </p:blipFill>
        <p:spPr>
          <a:xfrm>
            <a:off x="-1" y="1"/>
            <a:ext cx="4635315" cy="6857999"/>
          </a:xfrm>
          <a:prstGeom prst="rect">
            <a:avLst/>
          </a:prstGeom>
        </p:spPr>
      </p:pic>
      <p:cxnSp>
        <p:nvCxnSpPr>
          <p:cNvPr id="11" name="Straight Connector 10">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0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EFCDF-BF3D-4E5F-A968-26EFBD5DB8BB}"/>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2471BFA7-3562-4B6C-991A-DEB2785E3E26}"/>
              </a:ext>
            </a:extLst>
          </p:cNvPr>
          <p:cNvSpPr>
            <a:spLocks noGrp="1"/>
          </p:cNvSpPr>
          <p:nvPr>
            <p:ph idx="1"/>
          </p:nvPr>
        </p:nvSpPr>
        <p:spPr/>
        <p:txBody>
          <a:bodyPr>
            <a:normAutofit fontScale="85000" lnSpcReduction="10000"/>
          </a:bodyPr>
          <a:lstStyle/>
          <a:p>
            <a:r>
              <a:rPr lang="lv-LV" dirty="0" err="1">
                <a:latin typeface="Times New Roman" panose="02020603050405020304" pitchFamily="18" charset="0"/>
                <a:cs typeface="Times New Roman" panose="02020603050405020304" pitchFamily="18" charset="0"/>
              </a:rPr>
              <a:t>Transdisciplinārā</a:t>
            </a:r>
            <a:r>
              <a:rPr lang="lv-LV" dirty="0">
                <a:latin typeface="Times New Roman" panose="02020603050405020304" pitchFamily="18" charset="0"/>
                <a:cs typeface="Times New Roman" panose="02020603050405020304" pitchFamily="18" charset="0"/>
              </a:rPr>
              <a:t> un starpdisciplināra mācīšana ir tāda, kas harmoniski integrē dažādas mācību jomas, lai radītu jaunas zināšanas un paceltu izglītojamo uz augstākām kognitīvo spēju un noturīgu zināšanu un prasmju jomām.</a:t>
            </a:r>
          </a:p>
          <a:p>
            <a:r>
              <a:rPr lang="lv-LV" b="1" dirty="0">
                <a:latin typeface="Times New Roman" panose="02020603050405020304" pitchFamily="18" charset="0"/>
                <a:cs typeface="Times New Roman" panose="02020603050405020304" pitchFamily="18" charset="0"/>
              </a:rPr>
              <a:t>(piemēram, veidojam dzejoli, izmantojot metriskās jeb ritmiskās prozas paņēmienu, pievienojot tam atbilstošu taktsmēru un melodiju) </a:t>
            </a:r>
          </a:p>
          <a:p>
            <a:endParaRPr lang="lv-LV" dirty="0">
              <a:latin typeface="Times New Roman" panose="02020603050405020304" pitchFamily="18" charset="0"/>
              <a:cs typeface="Times New Roman" panose="02020603050405020304" pitchFamily="18" charset="0"/>
            </a:endParaRPr>
          </a:p>
          <a:p>
            <a:r>
              <a:rPr lang="lv-LV" dirty="0">
                <a:latin typeface="Times New Roman" panose="02020603050405020304" pitchFamily="18" charset="0"/>
                <a:cs typeface="Times New Roman" panose="02020603050405020304" pitchFamily="18" charset="0"/>
              </a:rPr>
              <a:t>Integrēta mācīšana attiecas uz viena priekšmeta apguves jēdzienu no vairākām perspektīvām. </a:t>
            </a:r>
          </a:p>
          <a:p>
            <a:r>
              <a:rPr lang="lv-LV" dirty="0">
                <a:latin typeface="Times New Roman" panose="02020603050405020304" pitchFamily="18" charset="0"/>
                <a:cs typeface="Times New Roman" panose="02020603050405020304" pitchFamily="18" charset="0"/>
              </a:rPr>
              <a:t>(</a:t>
            </a:r>
            <a:r>
              <a:rPr lang="lv-LV" b="1" dirty="0">
                <a:latin typeface="Times New Roman" panose="02020603050405020304" pitchFamily="18" charset="0"/>
                <a:cs typeface="Times New Roman" panose="02020603050405020304" pitchFamily="18" charset="0"/>
              </a:rPr>
              <a:t>piemēram, mūzikā mācāmies par ritmu un tikai atceramies literatūru dzejas ritmu)  </a:t>
            </a:r>
          </a:p>
          <a:p>
            <a:endParaRPr lang="lv-LV" dirty="0">
              <a:latin typeface="Times New Roman" panose="02020603050405020304" pitchFamily="18" charset="0"/>
              <a:cs typeface="Times New Roman" panose="02020603050405020304" pitchFamily="18" charset="0"/>
            </a:endParaRPr>
          </a:p>
          <a:p>
            <a:r>
              <a:rPr lang="en-US" sz="1600" b="1" i="1" dirty="0">
                <a:latin typeface="Times New Roman" panose="02020603050405020304" pitchFamily="18" charset="0"/>
                <a:cs typeface="Times New Roman" panose="02020603050405020304" pitchFamily="18" charset="0"/>
              </a:rPr>
              <a:t>Gordon F. Vars </a:t>
            </a:r>
            <a:r>
              <a:rPr lang="en-US" sz="1600" i="1" dirty="0">
                <a:latin typeface="Times New Roman" panose="02020603050405020304" pitchFamily="18" charset="0"/>
                <a:cs typeface="Times New Roman" panose="02020603050405020304" pitchFamily="18" charset="0"/>
              </a:rPr>
              <a:t>Middle School Journal November 2001 • Volume 33 • Number 2 • Pages 7-17 Can Curriculum Integration Survive in an Era of </a:t>
            </a:r>
            <a:r>
              <a:rPr lang="en-US" sz="1600" i="1" dirty="0" err="1">
                <a:latin typeface="Times New Roman" panose="02020603050405020304" pitchFamily="18" charset="0"/>
                <a:cs typeface="Times New Roman" panose="02020603050405020304" pitchFamily="18" charset="0"/>
              </a:rPr>
              <a:t>HighStakes</a:t>
            </a:r>
            <a:r>
              <a:rPr lang="en-US" sz="1600" i="1" dirty="0">
                <a:latin typeface="Times New Roman" panose="02020603050405020304" pitchFamily="18" charset="0"/>
                <a:cs typeface="Times New Roman" panose="02020603050405020304" pitchFamily="18" charset="0"/>
              </a:rPr>
              <a:t> Testing? </a:t>
            </a:r>
            <a:endParaRPr lang="lv-LV" sz="1600" i="1" dirty="0">
              <a:latin typeface="Times New Roman" panose="02020603050405020304" pitchFamily="18" charset="0"/>
              <a:cs typeface="Times New Roman" panose="02020603050405020304" pitchFamily="18" charset="0"/>
            </a:endParaRPr>
          </a:p>
          <a:p>
            <a:endParaRPr lang="lv-LV"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272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5B107-74E8-4E9D-9F6F-5486F65AAF0C}"/>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D5485577-B658-4707-ACE2-3F6566FEAA22}"/>
              </a:ext>
            </a:extLst>
          </p:cNvPr>
          <p:cNvSpPr>
            <a:spLocks noGrp="1"/>
          </p:cNvSpPr>
          <p:nvPr>
            <p:ph idx="1"/>
          </p:nvPr>
        </p:nvSpPr>
        <p:spPr/>
        <p:txBody>
          <a:bodyPr>
            <a:normAutofit fontScale="92500"/>
          </a:bodyPr>
          <a:lstStyle/>
          <a:p>
            <a:br>
              <a:rPr lang="lv-LV" dirty="0">
                <a:latin typeface="Times New Roman" panose="02020603050405020304" pitchFamily="18" charset="0"/>
                <a:cs typeface="Times New Roman" panose="02020603050405020304" pitchFamily="18" charset="0"/>
              </a:rPr>
            </a:br>
            <a:r>
              <a:rPr lang="lv-LV" dirty="0">
                <a:latin typeface="Times New Roman" panose="02020603050405020304" pitchFamily="18" charset="0"/>
                <a:cs typeface="Times New Roman" panose="02020603050405020304" pitchFamily="18" charset="0"/>
              </a:rPr>
              <a:t>Starpdisciplinārās stundas atšķiras no integrētajām stundām, kurām ir viens galvenais virziens un citi to atbalsta. </a:t>
            </a:r>
            <a:r>
              <a:rPr lang="lv-LV" sz="2800" b="1" dirty="0">
                <a:latin typeface="Times New Roman" panose="02020603050405020304" pitchFamily="18" charset="0"/>
                <a:cs typeface="Times New Roman" panose="02020603050405020304" pitchFamily="18" charset="0"/>
              </a:rPr>
              <a:t>Piemēram, ja vēlaties studēt psiholoģiju un mākslu integrētā veidā, varat izpētīt, kā māksla tiek iekļauta psiholoģijā, bet ne otrādi. </a:t>
            </a:r>
          </a:p>
          <a:p>
            <a:endParaRPr lang="lv-LV" dirty="0"/>
          </a:p>
          <a:p>
            <a:endParaRPr lang="lv-LV" dirty="0"/>
          </a:p>
          <a:p>
            <a:endParaRPr lang="lv-LV" dirty="0"/>
          </a:p>
          <a:p>
            <a:r>
              <a:rPr lang="en-US" sz="1600" b="1" i="1" dirty="0">
                <a:latin typeface="Times New Roman" panose="02020603050405020304" pitchFamily="18" charset="0"/>
                <a:cs typeface="Times New Roman" panose="02020603050405020304" pitchFamily="18" charset="0"/>
              </a:rPr>
              <a:t>Gordon F. Vars </a:t>
            </a:r>
            <a:r>
              <a:rPr lang="en-US" sz="1600" i="1" dirty="0">
                <a:latin typeface="Times New Roman" panose="02020603050405020304" pitchFamily="18" charset="0"/>
                <a:cs typeface="Times New Roman" panose="02020603050405020304" pitchFamily="18" charset="0"/>
              </a:rPr>
              <a:t>Middle School Journal November 2001 • Volume 33 • Number 2 • Pages 7-17 Can Curriculum Integration Survive in an Era of </a:t>
            </a:r>
            <a:r>
              <a:rPr lang="en-US" sz="1600" i="1" dirty="0" err="1">
                <a:latin typeface="Times New Roman" panose="02020603050405020304" pitchFamily="18" charset="0"/>
                <a:cs typeface="Times New Roman" panose="02020603050405020304" pitchFamily="18" charset="0"/>
              </a:rPr>
              <a:t>HighStakes</a:t>
            </a:r>
            <a:r>
              <a:rPr lang="en-US" sz="1600" i="1" dirty="0">
                <a:latin typeface="Times New Roman" panose="02020603050405020304" pitchFamily="18" charset="0"/>
                <a:cs typeface="Times New Roman" panose="02020603050405020304" pitchFamily="18" charset="0"/>
              </a:rPr>
              <a:t> Testing? </a:t>
            </a:r>
            <a:endParaRPr lang="lv-LV"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02870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1C19-1724-4625-A762-0F5681C37DCF}"/>
              </a:ext>
            </a:extLst>
          </p:cNvPr>
          <p:cNvSpPr>
            <a:spLocks noGrp="1"/>
          </p:cNvSpPr>
          <p:nvPr>
            <p:ph type="title"/>
          </p:nvPr>
        </p:nvSpPr>
        <p:spPr/>
        <p:txBody>
          <a:bodyPr/>
          <a:lstStyle/>
          <a:p>
            <a:endParaRPr lang="lv-LV"/>
          </a:p>
        </p:txBody>
      </p:sp>
      <p:pic>
        <p:nvPicPr>
          <p:cNvPr id="4" name="Content Placeholder 3">
            <a:extLst>
              <a:ext uri="{FF2B5EF4-FFF2-40B4-BE49-F238E27FC236}">
                <a16:creationId xmlns:a16="http://schemas.microsoft.com/office/drawing/2014/main" id="{B6C18AAC-1EA1-45CB-B1C9-64A8C508AF79}"/>
              </a:ext>
            </a:extLst>
          </p:cNvPr>
          <p:cNvPicPr>
            <a:picLocks noGrp="1" noChangeAspect="1"/>
          </p:cNvPicPr>
          <p:nvPr>
            <p:ph idx="1"/>
          </p:nvPr>
        </p:nvPicPr>
        <p:blipFill rotWithShape="1">
          <a:blip r:embed="rId2"/>
          <a:srcRect l="39495" t="23146" r="27340" b="22367"/>
          <a:stretch/>
        </p:blipFill>
        <p:spPr>
          <a:xfrm>
            <a:off x="928752" y="833073"/>
            <a:ext cx="4069521" cy="3760788"/>
          </a:xfrm>
          <a:prstGeom prst="rect">
            <a:avLst/>
          </a:prstGeom>
        </p:spPr>
      </p:pic>
      <p:sp>
        <p:nvSpPr>
          <p:cNvPr id="5" name="Rectangle 4">
            <a:extLst>
              <a:ext uri="{FF2B5EF4-FFF2-40B4-BE49-F238E27FC236}">
                <a16:creationId xmlns:a16="http://schemas.microsoft.com/office/drawing/2014/main" id="{03677E7C-FD27-4A60-84D3-20E265063049}"/>
              </a:ext>
            </a:extLst>
          </p:cNvPr>
          <p:cNvSpPr/>
          <p:nvPr/>
        </p:nvSpPr>
        <p:spPr>
          <a:xfrm>
            <a:off x="4734187" y="5270267"/>
            <a:ext cx="6096000" cy="523220"/>
          </a:xfrm>
          <a:prstGeom prst="rect">
            <a:avLst/>
          </a:prstGeom>
        </p:spPr>
        <p:txBody>
          <a:bodyPr>
            <a:spAutoFit/>
          </a:bodyPr>
          <a:lstStyle/>
          <a:p>
            <a:r>
              <a:rPr lang="en-US" sz="1400" i="1" dirty="0" err="1">
                <a:latin typeface="Times New Roman" panose="02020603050405020304" pitchFamily="18" charset="0"/>
                <a:cs typeface="Times New Roman" panose="02020603050405020304" pitchFamily="18" charset="0"/>
              </a:rPr>
              <a:t>Ineta</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Helmane</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Ilze</a:t>
            </a:r>
            <a:r>
              <a:rPr lang="en-US" sz="1400" i="1" dirty="0">
                <a:latin typeface="Times New Roman" panose="02020603050405020304" pitchFamily="18" charset="0"/>
                <a:cs typeface="Times New Roman" panose="02020603050405020304" pitchFamily="18" charset="0"/>
              </a:rPr>
              <a:t> </a:t>
            </a:r>
            <a:r>
              <a:rPr lang="en-US" sz="1400" i="1" dirty="0" err="1">
                <a:latin typeface="Times New Roman" panose="02020603050405020304" pitchFamily="18" charset="0"/>
                <a:cs typeface="Times New Roman" panose="02020603050405020304" pitchFamily="18" charset="0"/>
              </a:rPr>
              <a:t>Briška</a:t>
            </a:r>
            <a:r>
              <a:rPr lang="en-US" sz="1400" i="1" dirty="0">
                <a:latin typeface="Times New Roman" panose="02020603050405020304" pitchFamily="18" charset="0"/>
                <a:cs typeface="Times New Roman" panose="02020603050405020304" pitchFamily="18" charset="0"/>
              </a:rPr>
              <a:t> What is Developing Integrated or Interdisciplinary or Multidisciplinary or Transdisciplinary Education in School?</a:t>
            </a:r>
            <a:endParaRPr lang="lv-LV" sz="1400" i="1"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081299F5-9207-4AAA-AB57-47E42C28B8CF}"/>
              </a:ext>
            </a:extLst>
          </p:cNvPr>
          <p:cNvPicPr>
            <a:picLocks noChangeAspect="1"/>
          </p:cNvPicPr>
          <p:nvPr/>
        </p:nvPicPr>
        <p:blipFill rotWithShape="1">
          <a:blip r:embed="rId3"/>
          <a:srcRect l="43073" t="49876" r="25344" b="7034"/>
          <a:stretch/>
        </p:blipFill>
        <p:spPr>
          <a:xfrm>
            <a:off x="4889011" y="0"/>
            <a:ext cx="6435197" cy="4808874"/>
          </a:xfrm>
          <a:prstGeom prst="rect">
            <a:avLst/>
          </a:prstGeom>
        </p:spPr>
      </p:pic>
    </p:spTree>
    <p:extLst>
      <p:ext uri="{BB962C8B-B14F-4D97-AF65-F5344CB8AC3E}">
        <p14:creationId xmlns:p14="http://schemas.microsoft.com/office/powerpoint/2010/main" val="2895062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12C01-D1E4-4206-9E00-6DA8B32E79C6}"/>
              </a:ext>
            </a:extLst>
          </p:cNvPr>
          <p:cNvSpPr>
            <a:spLocks noGrp="1"/>
          </p:cNvSpPr>
          <p:nvPr>
            <p:ph type="title"/>
          </p:nvPr>
        </p:nvSpPr>
        <p:spPr/>
        <p:txBody>
          <a:bodyPr/>
          <a:lstStyle/>
          <a:p>
            <a:endParaRPr lang="lv-LV" dirty="0"/>
          </a:p>
        </p:txBody>
      </p:sp>
      <p:pic>
        <p:nvPicPr>
          <p:cNvPr id="5" name="Content Placeholder 4">
            <a:extLst>
              <a:ext uri="{FF2B5EF4-FFF2-40B4-BE49-F238E27FC236}">
                <a16:creationId xmlns:a16="http://schemas.microsoft.com/office/drawing/2014/main" id="{FB2B3099-D0B0-4789-AB7B-515B8935382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3774" y="1737360"/>
            <a:ext cx="8669800" cy="3839005"/>
          </a:xfrm>
        </p:spPr>
      </p:pic>
    </p:spTree>
    <p:extLst>
      <p:ext uri="{BB962C8B-B14F-4D97-AF65-F5344CB8AC3E}">
        <p14:creationId xmlns:p14="http://schemas.microsoft.com/office/powerpoint/2010/main" val="4114285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B0ECD-EAC6-4904-B225-399086D37C17}"/>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CB27331C-756D-4386-BE20-2F75DCE1F291}"/>
              </a:ext>
            </a:extLst>
          </p:cNvPr>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Kā to atzīst </a:t>
            </a:r>
            <a:r>
              <a:rPr lang="lv-LV" dirty="0" err="1">
                <a:latin typeface="Times New Roman" panose="02020603050405020304" pitchFamily="18" charset="0"/>
                <a:cs typeface="Times New Roman" panose="02020603050405020304" pitchFamily="18" charset="0"/>
              </a:rPr>
              <a:t>Margareta</a:t>
            </a:r>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Bodena</a:t>
            </a:r>
            <a:r>
              <a:rPr lang="lv-LV" dirty="0">
                <a:latin typeface="Times New Roman" panose="02020603050405020304" pitchFamily="18" charset="0"/>
                <a:cs typeface="Times New Roman" panose="02020603050405020304" pitchFamily="18" charset="0"/>
              </a:rPr>
              <a:t> (</a:t>
            </a:r>
            <a:r>
              <a:rPr lang="lv-LV" dirty="0" err="1">
                <a:latin typeface="Times New Roman" panose="02020603050405020304" pitchFamily="18" charset="0"/>
                <a:cs typeface="Times New Roman" panose="02020603050405020304" pitchFamily="18" charset="0"/>
              </a:rPr>
              <a:t>Boden</a:t>
            </a:r>
            <a:r>
              <a:rPr lang="lv-LV" dirty="0">
                <a:latin typeface="Times New Roman" panose="02020603050405020304" pitchFamily="18" charset="0"/>
                <a:cs typeface="Times New Roman" panose="02020603050405020304" pitchFamily="18" charset="0"/>
              </a:rPr>
              <a:t>, 1999), </a:t>
            </a:r>
            <a:r>
              <a:rPr lang="lv-LV" dirty="0" err="1">
                <a:latin typeface="Times New Roman" panose="02020603050405020304" pitchFamily="18" charset="0"/>
                <a:cs typeface="Times New Roman" panose="02020603050405020304" pitchFamily="18" charset="0"/>
              </a:rPr>
              <a:t>starpdisciplinaritāte</a:t>
            </a:r>
            <a:r>
              <a:rPr lang="lv-LV" dirty="0">
                <a:latin typeface="Times New Roman" panose="02020603050405020304" pitchFamily="18" charset="0"/>
                <a:cs typeface="Times New Roman" panose="02020603050405020304" pitchFamily="18" charset="0"/>
              </a:rPr>
              <a:t> ir eksistējošo jomu robežu paplašināšana, piemērojot un izmantojot citām jomām raksturīgu epistemoloģiju (zināšanu iegūšanas veidu), metodoloģiju, pedagoģiskās tehnikas un dažādu pētniecisko jomu metodes, var ieraudzīt un atklāt jaunus aspektus, ko iepriekš pat nevarēja paredzēt.</a:t>
            </a:r>
          </a:p>
        </p:txBody>
      </p:sp>
    </p:spTree>
    <p:extLst>
      <p:ext uri="{BB962C8B-B14F-4D97-AF65-F5344CB8AC3E}">
        <p14:creationId xmlns:p14="http://schemas.microsoft.com/office/powerpoint/2010/main" val="236266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86C14-3CE5-4FBF-B4A4-7883E859188F}"/>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1190C19C-213A-4C74-AA9B-B7F05DCEE218}"/>
              </a:ext>
            </a:extLst>
          </p:cNvPr>
          <p:cNvSpPr>
            <a:spLocks noGrp="1"/>
          </p:cNvSpPr>
          <p:nvPr>
            <p:ph idx="1"/>
          </p:nvPr>
        </p:nvSpPr>
        <p:spPr/>
        <p:txBody>
          <a:bodyPr>
            <a:normAutofit/>
          </a:bodyPr>
          <a:lstStyle/>
          <a:p>
            <a:r>
              <a:rPr lang="lv-LV" sz="2800" b="1" dirty="0" err="1">
                <a:latin typeface="Times New Roman" panose="02020603050405020304" pitchFamily="18" charset="0"/>
                <a:cs typeface="Times New Roman" panose="02020603050405020304" pitchFamily="18" charset="0"/>
              </a:rPr>
              <a:t>Starpdisciplinaritāte</a:t>
            </a:r>
            <a:r>
              <a:rPr lang="lv-LV" sz="2800" b="1" dirty="0">
                <a:latin typeface="Times New Roman" panose="02020603050405020304" pitchFamily="18" charset="0"/>
                <a:cs typeface="Times New Roman" panose="02020603050405020304" pitchFamily="18" charset="0"/>
              </a:rPr>
              <a:t> īstenojama mācību saturā un metodēs, neatkarīgi no audzēkņu vecumposma, integrējot: </a:t>
            </a:r>
          </a:p>
          <a:p>
            <a:r>
              <a:rPr lang="lv-LV" dirty="0">
                <a:latin typeface="Times New Roman" panose="02020603050405020304" pitchFamily="18" charset="0"/>
                <a:cs typeface="Times New Roman" panose="02020603050405020304" pitchFamily="18" charset="0"/>
              </a:rPr>
              <a:t> zināšanas ar praksi, lai jautājumu apgūtu tās kompleksumā;</a:t>
            </a:r>
          </a:p>
          <a:p>
            <a:r>
              <a:rPr lang="lv-LV" dirty="0">
                <a:latin typeface="Times New Roman" panose="02020603050405020304" pitchFamily="18" charset="0"/>
                <a:cs typeface="Times New Roman" panose="02020603050405020304" pitchFamily="18" charset="0"/>
              </a:rPr>
              <a:t>  mācību vidi ar kopienas /sabiedrības vidi, bagātinoties ar dažādiem ikdienas vai zinātniskiem pieņēmumiem par jautājumu,</a:t>
            </a:r>
          </a:p>
          <a:p>
            <a:r>
              <a:rPr lang="lv-LV" dirty="0">
                <a:latin typeface="Times New Roman" panose="02020603050405020304" pitchFamily="18" charset="0"/>
                <a:cs typeface="Times New Roman" panose="02020603050405020304" pitchFamily="18" charset="0"/>
              </a:rPr>
              <a:t>  sacensību ar sadarbību, </a:t>
            </a:r>
          </a:p>
        </p:txBody>
      </p:sp>
    </p:spTree>
    <p:extLst>
      <p:ext uri="{BB962C8B-B14F-4D97-AF65-F5344CB8AC3E}">
        <p14:creationId xmlns:p14="http://schemas.microsoft.com/office/powerpoint/2010/main" val="398145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7F60-55BC-4048-B799-E95AB2CF9019}"/>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C0FBAB31-BF31-4FEA-AC47-B427914A4174}"/>
              </a:ext>
            </a:extLst>
          </p:cNvPr>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 kognitīvās mācīšanās metodes, apvienojot abstraktās un gadījuma rakstura zināšanas,</a:t>
            </a:r>
          </a:p>
          <a:p>
            <a:r>
              <a:rPr lang="lv-LV" dirty="0">
                <a:latin typeface="Times New Roman" panose="02020603050405020304" pitchFamily="18" charset="0"/>
                <a:cs typeface="Times New Roman" panose="02020603050405020304" pitchFamily="18" charset="0"/>
              </a:rPr>
              <a:t>  personiskās intereses ar sociālo atbildību, veidojot jaunas zināšanas un to praktisko izmantošanu kopīgam sabiedrības labumam, </a:t>
            </a:r>
          </a:p>
          <a:p>
            <a:r>
              <a:rPr lang="lv-LV" dirty="0">
                <a:latin typeface="Times New Roman" panose="02020603050405020304" pitchFamily="18" charset="0"/>
                <a:cs typeface="Times New Roman" panose="02020603050405020304" pitchFamily="18" charset="0"/>
              </a:rPr>
              <a:t> pragmatiskās ar augstas morāles vērtībām. </a:t>
            </a:r>
          </a:p>
          <a:p>
            <a:r>
              <a:rPr lang="lv-LV" dirty="0"/>
              <a:t> </a:t>
            </a:r>
          </a:p>
        </p:txBody>
      </p:sp>
    </p:spTree>
    <p:extLst>
      <p:ext uri="{BB962C8B-B14F-4D97-AF65-F5344CB8AC3E}">
        <p14:creationId xmlns:p14="http://schemas.microsoft.com/office/powerpoint/2010/main" val="2499980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 siena, iekštelpa&#10;&#10;Apraksts ģenerēts automātiski">
            <a:extLst>
              <a:ext uri="{FF2B5EF4-FFF2-40B4-BE49-F238E27FC236}">
                <a16:creationId xmlns:a16="http://schemas.microsoft.com/office/drawing/2014/main" id="{705CAEBC-BA60-D2C7-BF0D-359DF64AAE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5738"/>
          <a:stretch/>
        </p:blipFill>
        <p:spPr>
          <a:xfrm rot="5400000">
            <a:off x="4699239" y="514738"/>
            <a:ext cx="5885919" cy="5238930"/>
          </a:xfrm>
          <a:prstGeom prst="rect">
            <a:avLst/>
          </a:prstGeom>
        </p:spPr>
      </p:pic>
      <p:sp>
        <p:nvSpPr>
          <p:cNvPr id="2" name="Virsraksts 1">
            <a:extLst>
              <a:ext uri="{FF2B5EF4-FFF2-40B4-BE49-F238E27FC236}">
                <a16:creationId xmlns:a16="http://schemas.microsoft.com/office/drawing/2014/main" id="{AE90A3ED-388E-6D04-5820-965BA67B23B9}"/>
              </a:ext>
            </a:extLst>
          </p:cNvPr>
          <p:cNvSpPr>
            <a:spLocks noGrp="1"/>
          </p:cNvSpPr>
          <p:nvPr>
            <p:ph type="title"/>
          </p:nvPr>
        </p:nvSpPr>
        <p:spPr>
          <a:xfrm>
            <a:off x="322738" y="597320"/>
            <a:ext cx="4003710" cy="5479842"/>
          </a:xfrm>
        </p:spPr>
        <p:txBody>
          <a:bodyPr vert="horz" lIns="91440" tIns="45720" rIns="91440" bIns="45720" rtlCol="0" anchor="t">
            <a:normAutofit/>
          </a:bodyPr>
          <a:lstStyle/>
          <a:p>
            <a:pPr algn="r"/>
            <a:br>
              <a:rPr lang="lv-LV" sz="3500" dirty="0">
                <a:solidFill>
                  <a:schemeClr val="tx1"/>
                </a:solidFill>
              </a:rPr>
            </a:br>
            <a:r>
              <a:rPr lang="lv-LV" sz="3500" dirty="0">
                <a:solidFill>
                  <a:schemeClr val="tx1"/>
                </a:solidFill>
              </a:rPr>
              <a:t>Mājturība + literatūra </a:t>
            </a:r>
            <a:br>
              <a:rPr lang="lv-LV" sz="3500" dirty="0">
                <a:solidFill>
                  <a:schemeClr val="tx1"/>
                </a:solidFill>
              </a:rPr>
            </a:br>
            <a:br>
              <a:rPr lang="lv-LV" sz="3500" dirty="0">
                <a:solidFill>
                  <a:schemeClr val="tx1"/>
                </a:solidFill>
              </a:rPr>
            </a:br>
            <a:r>
              <a:rPr lang="lv-LV" sz="3500" dirty="0">
                <a:solidFill>
                  <a:schemeClr val="tx1"/>
                </a:solidFill>
              </a:rPr>
              <a:t>SR: Prot gatavot torti pēc receptes, vizuāli dekorējot to atbilstoši eposa Lāčplēsis 4 dziedājumiem. </a:t>
            </a:r>
            <a:r>
              <a:rPr lang="lv-LV" sz="3500" dirty="0">
                <a:solidFill>
                  <a:srgbClr val="FFFFFF"/>
                </a:solidFill>
              </a:rPr>
              <a:t>un tehnoloģijas</a:t>
            </a:r>
            <a:br>
              <a:rPr lang="lv-LV" sz="3500" dirty="0">
                <a:solidFill>
                  <a:srgbClr val="FFFFFF"/>
                </a:solidFill>
              </a:rPr>
            </a:br>
            <a:r>
              <a:rPr lang="lv-LV" sz="3500" dirty="0">
                <a:solidFill>
                  <a:srgbClr val="FFFFFF"/>
                </a:solidFill>
              </a:rPr>
              <a:t>Literatūra</a:t>
            </a:r>
            <a:endParaRPr lang="en-US" sz="3500" dirty="0">
              <a:solidFill>
                <a:srgbClr val="FFFFFF"/>
              </a:solidFill>
            </a:endParaRPr>
          </a:p>
        </p:txBody>
      </p:sp>
    </p:spTree>
    <p:extLst>
      <p:ext uri="{BB962C8B-B14F-4D97-AF65-F5344CB8AC3E}">
        <p14:creationId xmlns:p14="http://schemas.microsoft.com/office/powerpoint/2010/main" val="1537662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atura vietturis 12" descr="Attēls, kurā ir teksts&#10;&#10;Apraksts ģenerēts automātiski">
            <a:extLst>
              <a:ext uri="{FF2B5EF4-FFF2-40B4-BE49-F238E27FC236}">
                <a16:creationId xmlns:a16="http://schemas.microsoft.com/office/drawing/2014/main" id="{6E2966A9-B4A3-0FB2-0960-034202553D8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686" r="29074"/>
          <a:stretch/>
        </p:blipFill>
        <p:spPr>
          <a:xfrm rot="5400000">
            <a:off x="2667641" y="-1142359"/>
            <a:ext cx="6856718" cy="9144000"/>
          </a:xfrm>
          <a:prstGeom prst="rect">
            <a:avLst/>
          </a:prstGeom>
        </p:spPr>
      </p:pic>
    </p:spTree>
    <p:extLst>
      <p:ext uri="{BB962C8B-B14F-4D97-AF65-F5344CB8AC3E}">
        <p14:creationId xmlns:p14="http://schemas.microsoft.com/office/powerpoint/2010/main" val="1895729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10;&#10;Apraksts ģenerēts automātiski">
            <a:extLst>
              <a:ext uri="{FF2B5EF4-FFF2-40B4-BE49-F238E27FC236}">
                <a16:creationId xmlns:a16="http://schemas.microsoft.com/office/drawing/2014/main" id="{0AA1F317-4F53-29AC-EE00-C38E08C3763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367" r="33394"/>
          <a:stretch/>
        </p:blipFill>
        <p:spPr>
          <a:xfrm rot="5400000">
            <a:off x="2667641" y="-1142359"/>
            <a:ext cx="6856718" cy="9144000"/>
          </a:xfrm>
          <a:prstGeom prst="rect">
            <a:avLst/>
          </a:prstGeom>
        </p:spPr>
      </p:pic>
    </p:spTree>
    <p:extLst>
      <p:ext uri="{BB962C8B-B14F-4D97-AF65-F5344CB8AC3E}">
        <p14:creationId xmlns:p14="http://schemas.microsoft.com/office/powerpoint/2010/main" val="219134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ED2BF-C7A6-4962-A7E7-A32812E2352B}"/>
              </a:ext>
            </a:extLst>
          </p:cNvPr>
          <p:cNvSpPr>
            <a:spLocks noGrp="1"/>
          </p:cNvSpPr>
          <p:nvPr>
            <p:ph type="title"/>
          </p:nvPr>
        </p:nvSpPr>
        <p:spPr/>
        <p:txBody>
          <a:bodyPr/>
          <a:lstStyle/>
          <a:p>
            <a:r>
              <a:rPr lang="lv-LV" dirty="0"/>
              <a:t>Atgādinājumi	</a:t>
            </a:r>
          </a:p>
        </p:txBody>
      </p:sp>
      <p:sp>
        <p:nvSpPr>
          <p:cNvPr id="3" name="Content Placeholder 2">
            <a:extLst>
              <a:ext uri="{FF2B5EF4-FFF2-40B4-BE49-F238E27FC236}">
                <a16:creationId xmlns:a16="http://schemas.microsoft.com/office/drawing/2014/main" id="{F712F0B5-5A6C-4042-8C31-2F2FC682DBAB}"/>
              </a:ext>
            </a:extLst>
          </p:cNvPr>
          <p:cNvSpPr>
            <a:spLocks noGrp="1"/>
          </p:cNvSpPr>
          <p:nvPr>
            <p:ph idx="1"/>
          </p:nvPr>
        </p:nvSpPr>
        <p:spPr/>
        <p:txBody>
          <a:bodyPr/>
          <a:lstStyle/>
          <a:p>
            <a:pPr>
              <a:buFont typeface="Wingdings" panose="05000000000000000000" pitchFamily="2" charset="2"/>
              <a:buChar char="§"/>
            </a:pPr>
            <a:r>
              <a:rPr lang="lv-LV" sz="3200" dirty="0">
                <a:latin typeface="Times New Roman" panose="02020603050405020304" pitchFamily="18" charset="0"/>
                <a:cs typeface="Times New Roman" panose="02020603050405020304" pitchFamily="18" charset="0"/>
              </a:rPr>
              <a:t>PD grafiki jāaizpilda līdz 30.09.2022</a:t>
            </a:r>
          </a:p>
          <a:p>
            <a:pPr>
              <a:buFont typeface="Wingdings" panose="05000000000000000000" pitchFamily="2" charset="2"/>
              <a:buChar char="§"/>
            </a:pPr>
            <a:r>
              <a:rPr lang="lv-LV" sz="3200" dirty="0">
                <a:latin typeface="Times New Roman" panose="02020603050405020304" pitchFamily="18" charset="0"/>
                <a:cs typeface="Times New Roman" panose="02020603050405020304" pitchFamily="18" charset="0"/>
              </a:rPr>
              <a:t>Atklāto stundu grafiks līdz 30.09.2022</a:t>
            </a:r>
          </a:p>
          <a:p>
            <a:pPr marL="0" indent="0">
              <a:buNone/>
            </a:pPr>
            <a:endParaRPr lang="lv-LV" dirty="0"/>
          </a:p>
        </p:txBody>
      </p:sp>
    </p:spTree>
    <p:extLst>
      <p:ext uri="{BB962C8B-B14F-4D97-AF65-F5344CB8AC3E}">
        <p14:creationId xmlns:p14="http://schemas.microsoft.com/office/powerpoint/2010/main" val="3751430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atura vietturis 4" descr="Attēls, kurā ir teksts&#10;&#10;Apraksts ģenerēts automātiski">
            <a:extLst>
              <a:ext uri="{FF2B5EF4-FFF2-40B4-BE49-F238E27FC236}">
                <a16:creationId xmlns:a16="http://schemas.microsoft.com/office/drawing/2014/main" id="{7F8456C8-1E53-6A8A-94F1-CCA6B4D3D49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921" r="37840"/>
          <a:stretch/>
        </p:blipFill>
        <p:spPr>
          <a:xfrm rot="5400000">
            <a:off x="2667641" y="-1142359"/>
            <a:ext cx="6856718" cy="9144000"/>
          </a:xfrm>
          <a:prstGeom prst="rect">
            <a:avLst/>
          </a:prstGeom>
        </p:spPr>
      </p:pic>
    </p:spTree>
    <p:extLst>
      <p:ext uri="{BB962C8B-B14F-4D97-AF65-F5344CB8AC3E}">
        <p14:creationId xmlns:p14="http://schemas.microsoft.com/office/powerpoint/2010/main" val="395351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6F1D-CE23-4FC5-98D3-82DF825F5F96}"/>
              </a:ext>
            </a:extLst>
          </p:cNvPr>
          <p:cNvSpPr>
            <a:spLocks noGrp="1"/>
          </p:cNvSpPr>
          <p:nvPr>
            <p:ph type="title"/>
          </p:nvPr>
        </p:nvSpPr>
        <p:spPr/>
        <p:txBody>
          <a:bodyPr/>
          <a:lstStyle/>
          <a:p>
            <a:endParaRPr lang="lv-LV"/>
          </a:p>
        </p:txBody>
      </p:sp>
      <p:pic>
        <p:nvPicPr>
          <p:cNvPr id="4" name="Content Placeholder 3">
            <a:extLst>
              <a:ext uri="{FF2B5EF4-FFF2-40B4-BE49-F238E27FC236}">
                <a16:creationId xmlns:a16="http://schemas.microsoft.com/office/drawing/2014/main" id="{78769C79-0362-4233-B0A5-5F3D6C3E8CE1}"/>
              </a:ext>
            </a:extLst>
          </p:cNvPr>
          <p:cNvPicPr>
            <a:picLocks noGrp="1" noChangeAspect="1"/>
          </p:cNvPicPr>
          <p:nvPr>
            <p:ph idx="1"/>
          </p:nvPr>
        </p:nvPicPr>
        <p:blipFill rotWithShape="1">
          <a:blip r:embed="rId2"/>
          <a:srcRect l="22237" t="19784" r="22303" b="8611"/>
          <a:stretch/>
        </p:blipFill>
        <p:spPr>
          <a:xfrm>
            <a:off x="1744910" y="192947"/>
            <a:ext cx="8185642" cy="5944778"/>
          </a:xfrm>
          <a:prstGeom prst="rect">
            <a:avLst/>
          </a:prstGeom>
        </p:spPr>
      </p:pic>
    </p:spTree>
    <p:extLst>
      <p:ext uri="{BB962C8B-B14F-4D97-AF65-F5344CB8AC3E}">
        <p14:creationId xmlns:p14="http://schemas.microsoft.com/office/powerpoint/2010/main" val="52363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8FC61-874C-4A18-8E81-A500DEC4FBFD}"/>
              </a:ext>
            </a:extLst>
          </p:cNvPr>
          <p:cNvSpPr>
            <a:spLocks noGrp="1"/>
          </p:cNvSpPr>
          <p:nvPr>
            <p:ph type="title"/>
          </p:nvPr>
        </p:nvSpPr>
        <p:spPr/>
        <p:txBody>
          <a:bodyPr/>
          <a:lstStyle/>
          <a:p>
            <a:r>
              <a:rPr lang="lv-LV" dirty="0"/>
              <a:t>Mācīšanās iedziļinoties </a:t>
            </a:r>
          </a:p>
        </p:txBody>
      </p:sp>
      <p:pic>
        <p:nvPicPr>
          <p:cNvPr id="5" name="Content Placeholder 4">
            <a:extLst>
              <a:ext uri="{FF2B5EF4-FFF2-40B4-BE49-F238E27FC236}">
                <a16:creationId xmlns:a16="http://schemas.microsoft.com/office/drawing/2014/main" id="{E48DFF17-DE07-4A8C-BF59-00017C0904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96910" y="1863806"/>
            <a:ext cx="6423926" cy="4542077"/>
          </a:xfrm>
        </p:spPr>
      </p:pic>
    </p:spTree>
    <p:extLst>
      <p:ext uri="{BB962C8B-B14F-4D97-AF65-F5344CB8AC3E}">
        <p14:creationId xmlns:p14="http://schemas.microsoft.com/office/powerpoint/2010/main" val="3216361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4CDE0-9F44-45B8-A6FD-B31F7A157FC5}"/>
              </a:ext>
            </a:extLst>
          </p:cNvPr>
          <p:cNvSpPr>
            <a:spLocks noGrp="1"/>
          </p:cNvSpPr>
          <p:nvPr>
            <p:ph type="title"/>
          </p:nvPr>
        </p:nvSpPr>
        <p:spPr/>
        <p:txBody>
          <a:bodyPr/>
          <a:lstStyle/>
          <a:p>
            <a:r>
              <a:rPr lang="lv-LV" dirty="0"/>
              <a:t>MDG vadītājiem. Pedagogu snieguma līmeņi </a:t>
            </a:r>
          </a:p>
        </p:txBody>
      </p:sp>
      <p:graphicFrame>
        <p:nvGraphicFramePr>
          <p:cNvPr id="4" name="Content Placeholder 3">
            <a:extLst>
              <a:ext uri="{FF2B5EF4-FFF2-40B4-BE49-F238E27FC236}">
                <a16:creationId xmlns:a16="http://schemas.microsoft.com/office/drawing/2014/main" id="{7EC48C72-3985-4018-8885-C2CF3B43DBFF}"/>
              </a:ext>
            </a:extLst>
          </p:cNvPr>
          <p:cNvGraphicFramePr>
            <a:graphicFrameLocks noGrp="1"/>
          </p:cNvGraphicFramePr>
          <p:nvPr>
            <p:ph idx="1"/>
            <p:extLst>
              <p:ext uri="{D42A27DB-BD31-4B8C-83A1-F6EECF244321}">
                <p14:modId xmlns:p14="http://schemas.microsoft.com/office/powerpoint/2010/main" val="3350037156"/>
              </p:ext>
            </p:extLst>
          </p:nvPr>
        </p:nvGraphicFramePr>
        <p:xfrm>
          <a:off x="1096963" y="2108200"/>
          <a:ext cx="10058400" cy="3760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2020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CDFD08D4-5BEA-A24B-DE73-6D4CCA74BC1F}"/>
              </a:ext>
            </a:extLst>
          </p:cNvPr>
          <p:cNvSpPr>
            <a:spLocks noGrp="1"/>
          </p:cNvSpPr>
          <p:nvPr>
            <p:ph type="title"/>
          </p:nvPr>
        </p:nvSpPr>
        <p:spPr/>
        <p:txBody>
          <a:bodyPr/>
          <a:lstStyle/>
          <a:p>
            <a:endParaRPr lang="lv-LV" dirty="0"/>
          </a:p>
        </p:txBody>
      </p:sp>
      <p:pic>
        <p:nvPicPr>
          <p:cNvPr id="10" name="Content Placeholder 9">
            <a:extLst>
              <a:ext uri="{FF2B5EF4-FFF2-40B4-BE49-F238E27FC236}">
                <a16:creationId xmlns:a16="http://schemas.microsoft.com/office/drawing/2014/main" id="{0F25EAFC-56F8-487F-8D88-7821E5E0ADD9}"/>
              </a:ext>
            </a:extLst>
          </p:cNvPr>
          <p:cNvPicPr>
            <a:picLocks noGrp="1" noChangeAspect="1"/>
          </p:cNvPicPr>
          <p:nvPr>
            <p:ph idx="1"/>
          </p:nvPr>
        </p:nvPicPr>
        <p:blipFill rotWithShape="1">
          <a:blip r:embed="rId2"/>
          <a:srcRect l="24747" t="32277" r="25565" b="22887"/>
          <a:stretch/>
        </p:blipFill>
        <p:spPr>
          <a:xfrm>
            <a:off x="973123" y="117445"/>
            <a:ext cx="10623091" cy="5392025"/>
          </a:xfrm>
          <a:prstGeom prst="rect">
            <a:avLst/>
          </a:prstGeom>
        </p:spPr>
      </p:pic>
      <p:sp>
        <p:nvSpPr>
          <p:cNvPr id="3" name="Rectangle 2">
            <a:extLst>
              <a:ext uri="{FF2B5EF4-FFF2-40B4-BE49-F238E27FC236}">
                <a16:creationId xmlns:a16="http://schemas.microsoft.com/office/drawing/2014/main" id="{C2C466C1-3381-46E8-B199-5416E5D1D350}"/>
              </a:ext>
            </a:extLst>
          </p:cNvPr>
          <p:cNvSpPr/>
          <p:nvPr/>
        </p:nvSpPr>
        <p:spPr>
          <a:xfrm>
            <a:off x="973123" y="5678628"/>
            <a:ext cx="6096000" cy="646331"/>
          </a:xfrm>
          <a:prstGeom prst="rect">
            <a:avLst/>
          </a:prstGeom>
        </p:spPr>
        <p:txBody>
          <a:bodyPr>
            <a:spAutoFit/>
          </a:bodyPr>
          <a:lstStyle/>
          <a:p>
            <a:r>
              <a:rPr lang="lv-LV" dirty="0">
                <a:hlinkClick r:id="rId3"/>
              </a:rPr>
              <a:t>https://www.skola2030.lv/lv/istenosana/macibu-pieeja/macisanas-iedzilinoties</a:t>
            </a:r>
            <a:r>
              <a:rPr lang="lv-LV" dirty="0"/>
              <a:t> </a:t>
            </a:r>
          </a:p>
        </p:txBody>
      </p:sp>
    </p:spTree>
    <p:extLst>
      <p:ext uri="{BB962C8B-B14F-4D97-AF65-F5344CB8AC3E}">
        <p14:creationId xmlns:p14="http://schemas.microsoft.com/office/powerpoint/2010/main" val="186143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B302-D59F-4493-BF32-17006B1CFC0B}"/>
              </a:ext>
            </a:extLst>
          </p:cNvPr>
          <p:cNvSpPr>
            <a:spLocks noGrp="1"/>
          </p:cNvSpPr>
          <p:nvPr>
            <p:ph type="title"/>
          </p:nvPr>
        </p:nvSpPr>
        <p:spPr/>
        <p:txBody>
          <a:bodyPr/>
          <a:lstStyle/>
          <a:p>
            <a:endParaRPr lang="lv-LV"/>
          </a:p>
        </p:txBody>
      </p:sp>
      <p:pic>
        <p:nvPicPr>
          <p:cNvPr id="4" name="Content Placeholder 3">
            <a:extLst>
              <a:ext uri="{FF2B5EF4-FFF2-40B4-BE49-F238E27FC236}">
                <a16:creationId xmlns:a16="http://schemas.microsoft.com/office/drawing/2014/main" id="{BD5FB8A3-C121-40F1-A6F5-F3C31C486B7E}"/>
              </a:ext>
            </a:extLst>
          </p:cNvPr>
          <p:cNvPicPr>
            <a:picLocks noGrp="1" noChangeAspect="1"/>
          </p:cNvPicPr>
          <p:nvPr>
            <p:ph idx="1"/>
          </p:nvPr>
        </p:nvPicPr>
        <p:blipFill rotWithShape="1">
          <a:blip r:embed="rId2"/>
          <a:srcRect l="19979" t="17555" r="28953" b="23557"/>
          <a:stretch/>
        </p:blipFill>
        <p:spPr>
          <a:xfrm>
            <a:off x="1820411" y="703947"/>
            <a:ext cx="8026586" cy="5206437"/>
          </a:xfrm>
          <a:prstGeom prst="rect">
            <a:avLst/>
          </a:prstGeom>
        </p:spPr>
      </p:pic>
      <p:sp>
        <p:nvSpPr>
          <p:cNvPr id="5" name="Rectangle 4">
            <a:extLst>
              <a:ext uri="{FF2B5EF4-FFF2-40B4-BE49-F238E27FC236}">
                <a16:creationId xmlns:a16="http://schemas.microsoft.com/office/drawing/2014/main" id="{D977B66C-179A-4BE1-BAB9-32E9ECC499EA}"/>
              </a:ext>
            </a:extLst>
          </p:cNvPr>
          <p:cNvSpPr/>
          <p:nvPr/>
        </p:nvSpPr>
        <p:spPr>
          <a:xfrm>
            <a:off x="690693" y="5681397"/>
            <a:ext cx="5693329" cy="646331"/>
          </a:xfrm>
          <a:prstGeom prst="rect">
            <a:avLst/>
          </a:prstGeom>
        </p:spPr>
        <p:txBody>
          <a:bodyPr wrap="square">
            <a:spAutoFit/>
          </a:bodyPr>
          <a:lstStyle/>
          <a:p>
            <a:r>
              <a:rPr lang="lv-LV" dirty="0">
                <a:hlinkClick r:id="rId3"/>
              </a:rPr>
              <a:t>https://www.skola2030.lv/lv/jaunumi/blogs/devini-macibu-notikumi-efektivai-stundai</a:t>
            </a:r>
            <a:r>
              <a:rPr lang="lv-LV" dirty="0"/>
              <a:t> </a:t>
            </a:r>
          </a:p>
        </p:txBody>
      </p:sp>
    </p:spTree>
    <p:extLst>
      <p:ext uri="{BB962C8B-B14F-4D97-AF65-F5344CB8AC3E}">
        <p14:creationId xmlns:p14="http://schemas.microsoft.com/office/powerpoint/2010/main" val="1666004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4912A-0E3A-490E-AA32-E1EA997DC100}"/>
              </a:ext>
            </a:extLst>
          </p:cNvPr>
          <p:cNvSpPr>
            <a:spLocks noGrp="1"/>
          </p:cNvSpPr>
          <p:nvPr>
            <p:ph type="title"/>
          </p:nvPr>
        </p:nvSpPr>
        <p:spPr/>
        <p:txBody>
          <a:bodyPr/>
          <a:lstStyle/>
          <a:p>
            <a:r>
              <a:rPr lang="lv-LV" dirty="0"/>
              <a:t>Pēc vērošanas ievērojam 3P principu</a:t>
            </a:r>
          </a:p>
        </p:txBody>
      </p:sp>
      <p:sp>
        <p:nvSpPr>
          <p:cNvPr id="3" name="Content Placeholder 2">
            <a:extLst>
              <a:ext uri="{FF2B5EF4-FFF2-40B4-BE49-F238E27FC236}">
                <a16:creationId xmlns:a16="http://schemas.microsoft.com/office/drawing/2014/main" id="{1F4CA7DE-6EB8-487D-8070-4B7C45908486}"/>
              </a:ext>
            </a:extLst>
          </p:cNvPr>
          <p:cNvSpPr>
            <a:spLocks noGrp="1"/>
          </p:cNvSpPr>
          <p:nvPr>
            <p:ph idx="1"/>
          </p:nvPr>
        </p:nvSpPr>
        <p:spPr/>
        <p:txBody>
          <a:bodyPr>
            <a:normAutofit/>
          </a:bodyPr>
          <a:lstStyle/>
          <a:p>
            <a:pPr algn="ctr"/>
            <a:r>
              <a:rPr lang="lv-LV" sz="4800" dirty="0">
                <a:latin typeface="Times New Roman" panose="02020603050405020304" pitchFamily="18" charset="0"/>
                <a:cs typeface="Times New Roman" panose="02020603050405020304" pitchFamily="18" charset="0"/>
              </a:rPr>
              <a:t> Paslavē! Pajautā! Piedāvā</a:t>
            </a:r>
          </a:p>
        </p:txBody>
      </p:sp>
    </p:spTree>
    <p:extLst>
      <p:ext uri="{BB962C8B-B14F-4D97-AF65-F5344CB8AC3E}">
        <p14:creationId xmlns:p14="http://schemas.microsoft.com/office/powerpoint/2010/main" val="144166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91629A05-9249-B121-3412-7A46187FB6C8}"/>
              </a:ext>
            </a:extLst>
          </p:cNvPr>
          <p:cNvSpPr>
            <a:spLocks noGrp="1"/>
          </p:cNvSpPr>
          <p:nvPr>
            <p:ph type="title"/>
          </p:nvPr>
        </p:nvSpPr>
        <p:spPr>
          <a:xfrm>
            <a:off x="1097280" y="286603"/>
            <a:ext cx="10974478" cy="1642865"/>
          </a:xfrm>
        </p:spPr>
        <p:txBody>
          <a:bodyPr>
            <a:normAutofit/>
          </a:bodyPr>
          <a:lstStyle/>
          <a:p>
            <a:pPr fontAlgn="base"/>
            <a:r>
              <a:rPr lang="lv-LV" dirty="0"/>
              <a:t>04.10 darba organizācija ar skolēniem</a:t>
            </a:r>
          </a:p>
        </p:txBody>
      </p:sp>
      <p:sp>
        <p:nvSpPr>
          <p:cNvPr id="3" name="Satura vietturis 2">
            <a:extLst>
              <a:ext uri="{FF2B5EF4-FFF2-40B4-BE49-F238E27FC236}">
                <a16:creationId xmlns:a16="http://schemas.microsoft.com/office/drawing/2014/main" id="{B635AD94-5B5C-EA70-08B9-27FCC9B4476E}"/>
              </a:ext>
            </a:extLst>
          </p:cNvPr>
          <p:cNvSpPr>
            <a:spLocks noGrp="1"/>
          </p:cNvSpPr>
          <p:nvPr>
            <p:ph idx="1"/>
          </p:nvPr>
        </p:nvSpPr>
        <p:spPr>
          <a:xfrm>
            <a:off x="687897" y="2055303"/>
            <a:ext cx="10467783" cy="3813789"/>
          </a:xfrm>
        </p:spPr>
        <p:txBody>
          <a:bodyPr/>
          <a:lstStyle/>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Sagatavot skolēniem patstāvīgo darbu, integrējot mācību priekšmetus. </a:t>
            </a:r>
          </a:p>
          <a:p>
            <a:pPr>
              <a:buFont typeface="Wingdings" panose="05000000000000000000" pitchFamily="2" charset="2"/>
              <a:buChar char="§"/>
            </a:pPr>
            <a:r>
              <a:rPr lang="lv-LV" b="1" dirty="0">
                <a:latin typeface="Times New Roman" panose="02020603050405020304" pitchFamily="18" charset="0"/>
                <a:cs typeface="Times New Roman" panose="02020603050405020304" pitchFamily="18" charset="0"/>
              </a:rPr>
              <a:t>Otrdienā 9.a klasei </a:t>
            </a:r>
            <a:r>
              <a:rPr lang="lv-LV" dirty="0">
                <a:latin typeface="Times New Roman" panose="02020603050405020304" pitchFamily="18" charset="0"/>
                <a:cs typeface="Times New Roman" panose="02020603050405020304" pitchFamily="18" charset="0"/>
              </a:rPr>
              <a:t>matemātika, latviešu valoda, sports, ķīmija, ģeogrāfija, mūzika. (Izveidot pāri vai apvienot vairāk priekšmetus, piemēram, latviešu valoda ar sportu un ķīmiju), viens SR, viens patstāvīgais darbs, piemēram, izveidot prezentāciju. </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8:30 pieslēdzamies MS </a:t>
            </a:r>
            <a:r>
              <a:rPr lang="lv-LV" dirty="0" err="1">
                <a:latin typeface="Times New Roman" panose="02020603050405020304" pitchFamily="18" charset="0"/>
                <a:cs typeface="Times New Roman" panose="02020603050405020304" pitchFamily="18" charset="0"/>
              </a:rPr>
              <a:t>teams</a:t>
            </a:r>
            <a:r>
              <a:rPr lang="lv-LV" dirty="0">
                <a:latin typeface="Times New Roman" panose="02020603050405020304" pitchFamily="18" charset="0"/>
                <a:cs typeface="Times New Roman" panose="02020603050405020304" pitchFamily="18" charset="0"/>
              </a:rPr>
              <a:t>. (klašu audzinātājiem obligāti izveidot grupas MS </a:t>
            </a:r>
            <a:r>
              <a:rPr lang="lv-LV" dirty="0" err="1">
                <a:latin typeface="Times New Roman" panose="02020603050405020304" pitchFamily="18" charset="0"/>
                <a:cs typeface="Times New Roman" panose="02020603050405020304" pitchFamily="18" charset="0"/>
              </a:rPr>
              <a:t>teams</a:t>
            </a:r>
            <a:r>
              <a:rPr lang="lv-LV" dirty="0">
                <a:latin typeface="Times New Roman" panose="02020603050405020304" pitchFamily="18" charset="0"/>
                <a:cs typeface="Times New Roman" panose="02020603050405020304" pitchFamily="18" charset="0"/>
              </a:rPr>
              <a:t>) </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10 min uzdot uzdevumus savā priekšmetā, 5 min pauze. </a:t>
            </a:r>
          </a:p>
          <a:p>
            <a:pPr>
              <a:buFont typeface="Wingdings" panose="05000000000000000000" pitchFamily="2" charset="2"/>
              <a:buChar char="§"/>
            </a:pPr>
            <a:r>
              <a:rPr lang="lv-LV" dirty="0">
                <a:latin typeface="Times New Roman" panose="02020603050405020304" pitchFamily="18" charset="0"/>
                <a:cs typeface="Times New Roman" panose="02020603050405020304" pitchFamily="18" charset="0"/>
              </a:rPr>
              <a:t>10:30 Ped. Sēde. </a:t>
            </a:r>
          </a:p>
          <a:p>
            <a:pPr>
              <a:buFont typeface="Wingdings" panose="05000000000000000000" pitchFamily="2" charset="2"/>
              <a:buChar char="§"/>
            </a:pPr>
            <a:endParaRPr lang="lv-LV"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lv-LV"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lv-LV" dirty="0">
              <a:latin typeface="Times New Roman" panose="02020603050405020304" pitchFamily="18" charset="0"/>
              <a:cs typeface="Times New Roman" panose="02020603050405020304" pitchFamily="18" charset="0"/>
            </a:endParaRPr>
          </a:p>
          <a:p>
            <a:pPr marL="0" indent="0">
              <a:buNone/>
            </a:pPr>
            <a:endParaRPr lang="lv-LV" dirty="0"/>
          </a:p>
          <a:p>
            <a:pPr marL="0" indent="0">
              <a:buNone/>
            </a:pPr>
            <a:endParaRPr lang="lv-LV" dirty="0"/>
          </a:p>
        </p:txBody>
      </p:sp>
    </p:spTree>
    <p:extLst>
      <p:ext uri="{BB962C8B-B14F-4D97-AF65-F5344CB8AC3E}">
        <p14:creationId xmlns:p14="http://schemas.microsoft.com/office/powerpoint/2010/main" val="213639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9D0E0-5A9F-496E-9622-9710391B25EF}"/>
              </a:ext>
            </a:extLst>
          </p:cNvPr>
          <p:cNvSpPr>
            <a:spLocks noGrp="1"/>
          </p:cNvSpPr>
          <p:nvPr>
            <p:ph type="title"/>
          </p:nvPr>
        </p:nvSpPr>
        <p:spPr/>
        <p:txBody>
          <a:bodyPr/>
          <a:lstStyle/>
          <a:p>
            <a:r>
              <a:rPr lang="lv-LV" dirty="0"/>
              <a:t>Pedagoģiskās sēdes tēma </a:t>
            </a:r>
            <a:r>
              <a:rPr lang="en-US" dirty="0"/>
              <a:t>04.10.2022</a:t>
            </a:r>
            <a:endParaRPr lang="lv-LV" dirty="0"/>
          </a:p>
        </p:txBody>
      </p:sp>
      <p:sp>
        <p:nvSpPr>
          <p:cNvPr id="3" name="Content Placeholder 2">
            <a:extLst>
              <a:ext uri="{FF2B5EF4-FFF2-40B4-BE49-F238E27FC236}">
                <a16:creationId xmlns:a16="http://schemas.microsoft.com/office/drawing/2014/main" id="{9A91DB23-3A27-4CAA-AD05-0C37F46BCC22}"/>
              </a:ext>
            </a:extLst>
          </p:cNvPr>
          <p:cNvSpPr>
            <a:spLocks noGrp="1"/>
          </p:cNvSpPr>
          <p:nvPr>
            <p:ph idx="1"/>
          </p:nvPr>
        </p:nvSpPr>
        <p:spPr/>
        <p:txBody>
          <a:bodyPr>
            <a:normAutofit fontScale="77500" lnSpcReduction="20000"/>
          </a:bodyPr>
          <a:lstStyle/>
          <a:p>
            <a:pPr fontAlgn="base"/>
            <a:r>
              <a:rPr lang="lv-LV" sz="4400" dirty="0">
                <a:latin typeface="Times New Roman" panose="02020603050405020304" pitchFamily="18" charset="0"/>
                <a:cs typeface="Times New Roman" panose="02020603050405020304" pitchFamily="18" charset="0"/>
              </a:rPr>
              <a:t>«Pedagogu vērtēšana 4 dimensijās, uz pierādījumiem balstīta profesionālās pilnveides plānošana.»</a:t>
            </a:r>
          </a:p>
          <a:p>
            <a:pPr fontAlgn="base"/>
            <a:endParaRPr lang="lv-LV" sz="4400" dirty="0">
              <a:latin typeface="Times New Roman" panose="02020603050405020304" pitchFamily="18" charset="0"/>
              <a:cs typeface="Times New Roman" panose="02020603050405020304" pitchFamily="18" charset="0"/>
            </a:endParaRPr>
          </a:p>
          <a:p>
            <a:pPr fontAlgn="base"/>
            <a:r>
              <a:rPr lang="lv-LV" sz="4400" dirty="0">
                <a:latin typeface="Times New Roman" panose="02020603050405020304" pitchFamily="18" charset="0"/>
                <a:cs typeface="Times New Roman" panose="02020603050405020304" pitchFamily="18" charset="0"/>
              </a:rPr>
              <a:t>Skolēnu vērtēšana.  </a:t>
            </a:r>
            <a:br>
              <a:rPr lang="lv-LV" sz="4400" dirty="0">
                <a:latin typeface="Times New Roman" panose="02020603050405020304" pitchFamily="18" charset="0"/>
                <a:cs typeface="Times New Roman" panose="02020603050405020304" pitchFamily="18" charset="0"/>
              </a:rPr>
            </a:br>
            <a:endParaRPr lang="lv-LV" sz="4400" dirty="0">
              <a:latin typeface="Times New Roman" panose="02020603050405020304" pitchFamily="18" charset="0"/>
              <a:cs typeface="Times New Roman" panose="02020603050405020304" pitchFamily="18" charset="0"/>
            </a:endParaRPr>
          </a:p>
          <a:p>
            <a:br>
              <a:rPr lang="lv-LV" dirty="0"/>
            </a:br>
            <a:endParaRPr lang="lv-LV" dirty="0"/>
          </a:p>
        </p:txBody>
      </p:sp>
    </p:spTree>
    <p:extLst>
      <p:ext uri="{BB962C8B-B14F-4D97-AF65-F5344CB8AC3E}">
        <p14:creationId xmlns:p14="http://schemas.microsoft.com/office/powerpoint/2010/main" val="3457128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8EB7-8D66-4F14-B539-8C32D3BA28E7}"/>
              </a:ext>
            </a:extLst>
          </p:cNvPr>
          <p:cNvSpPr>
            <a:spLocks noGrp="1"/>
          </p:cNvSpPr>
          <p:nvPr>
            <p:ph type="title"/>
          </p:nvPr>
        </p:nvSpPr>
        <p:spPr/>
        <p:txBody>
          <a:bodyPr/>
          <a:lstStyle/>
          <a:p>
            <a:endParaRPr lang="lv-LV"/>
          </a:p>
        </p:txBody>
      </p:sp>
      <p:pic>
        <p:nvPicPr>
          <p:cNvPr id="5" name="Content Placeholder 4">
            <a:extLst>
              <a:ext uri="{FF2B5EF4-FFF2-40B4-BE49-F238E27FC236}">
                <a16:creationId xmlns:a16="http://schemas.microsoft.com/office/drawing/2014/main" id="{B69467BE-C481-45BD-840E-00E89FD30D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175" y="780484"/>
            <a:ext cx="5947794" cy="4797887"/>
          </a:xfrm>
        </p:spPr>
      </p:pic>
      <p:sp>
        <p:nvSpPr>
          <p:cNvPr id="7" name="Oval 6">
            <a:extLst>
              <a:ext uri="{FF2B5EF4-FFF2-40B4-BE49-F238E27FC236}">
                <a16:creationId xmlns:a16="http://schemas.microsoft.com/office/drawing/2014/main" id="{67EB2D23-24F2-47C4-B28C-7A4D71DEAE30}"/>
              </a:ext>
            </a:extLst>
          </p:cNvPr>
          <p:cNvSpPr/>
          <p:nvPr/>
        </p:nvSpPr>
        <p:spPr>
          <a:xfrm>
            <a:off x="2801923" y="3263317"/>
            <a:ext cx="3011648" cy="2564626"/>
          </a:xfrm>
          <a:prstGeom prst="ellipse">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lv-LV"/>
          </a:p>
        </p:txBody>
      </p:sp>
      <p:sp>
        <p:nvSpPr>
          <p:cNvPr id="8" name="Oval 7">
            <a:extLst>
              <a:ext uri="{FF2B5EF4-FFF2-40B4-BE49-F238E27FC236}">
                <a16:creationId xmlns:a16="http://schemas.microsoft.com/office/drawing/2014/main" id="{1BEACE11-56E8-4821-8324-0A1251C193A3}"/>
              </a:ext>
            </a:extLst>
          </p:cNvPr>
          <p:cNvSpPr/>
          <p:nvPr/>
        </p:nvSpPr>
        <p:spPr>
          <a:xfrm>
            <a:off x="2491530" y="3003259"/>
            <a:ext cx="3604470" cy="2726421"/>
          </a:xfrm>
          <a:prstGeom prst="ellipse">
            <a:avLst/>
          </a:prstGeom>
          <a:noFill/>
          <a:ln>
            <a:solidFill>
              <a:schemeClr val="accent2"/>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195580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F20-619F-4B00-8F51-451896F9B75C}"/>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2807F02F-0F02-47D7-B186-C09C4AA3D8DD}"/>
              </a:ext>
            </a:extLst>
          </p:cNvPr>
          <p:cNvSpPr>
            <a:spLocks noGrp="1"/>
          </p:cNvSpPr>
          <p:nvPr>
            <p:ph idx="1"/>
          </p:nvPr>
        </p:nvSpPr>
        <p:spPr/>
        <p:txBody>
          <a:bodyPr>
            <a:normAutofit/>
          </a:bodyPr>
          <a:lstStyle/>
          <a:p>
            <a:r>
              <a:rPr lang="lv-LV" sz="3200" dirty="0" err="1">
                <a:latin typeface="Times New Roman" panose="02020603050405020304" pitchFamily="18" charset="0"/>
                <a:cs typeface="Times New Roman" panose="02020603050405020304" pitchFamily="18" charset="0"/>
              </a:rPr>
              <a:t>Transdisciplinārā</a:t>
            </a:r>
            <a:r>
              <a:rPr lang="lv-LV" sz="3200" dirty="0">
                <a:latin typeface="Times New Roman" panose="02020603050405020304" pitchFamily="18" charset="0"/>
                <a:cs typeface="Times New Roman" panose="02020603050405020304" pitchFamily="18" charset="0"/>
              </a:rPr>
              <a:t> mācīšanās ļauj bērnam veidot koncepcijas un prasmes dažādās priekšmetu jomās, nevis mācīties priekšmetus izolēti. Priekšmeti ir atšķirīgi, tomēr savstarpēji saistīti, ļaujot iegūt holistisku mācību pieredzi, kurā skolēni pielieto visur to, ko viņi mācās, dažādos kontekstos.</a:t>
            </a:r>
          </a:p>
        </p:txBody>
      </p:sp>
    </p:spTree>
    <p:extLst>
      <p:ext uri="{BB962C8B-B14F-4D97-AF65-F5344CB8AC3E}">
        <p14:creationId xmlns:p14="http://schemas.microsoft.com/office/powerpoint/2010/main" val="98467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89562-D54E-4537-9B40-F5A974B62FA2}"/>
              </a:ext>
            </a:extLst>
          </p:cNvPr>
          <p:cNvSpPr>
            <a:spLocks noGrp="1"/>
          </p:cNvSpPr>
          <p:nvPr>
            <p:ph type="title"/>
          </p:nvPr>
        </p:nvSpPr>
        <p:spPr/>
        <p:txBody>
          <a:bodyPr/>
          <a:lstStyle/>
          <a:p>
            <a:endParaRPr lang="lv-LV"/>
          </a:p>
        </p:txBody>
      </p:sp>
      <p:sp>
        <p:nvSpPr>
          <p:cNvPr id="3" name="Content Placeholder 2">
            <a:extLst>
              <a:ext uri="{FF2B5EF4-FFF2-40B4-BE49-F238E27FC236}">
                <a16:creationId xmlns:a16="http://schemas.microsoft.com/office/drawing/2014/main" id="{E8E0030E-01F0-4E06-A22D-77F334926978}"/>
              </a:ext>
            </a:extLst>
          </p:cNvPr>
          <p:cNvSpPr>
            <a:spLocks noGrp="1"/>
          </p:cNvSpPr>
          <p:nvPr>
            <p:ph idx="1"/>
          </p:nvPr>
        </p:nvSpPr>
        <p:spPr/>
        <p:txBody>
          <a:bodyPr/>
          <a:lstStyle/>
          <a:p>
            <a:r>
              <a:rPr lang="lv-LV" b="1" dirty="0" err="1">
                <a:latin typeface="Times New Roman" panose="02020603050405020304" pitchFamily="18" charset="0"/>
                <a:cs typeface="Times New Roman" panose="02020603050405020304" pitchFamily="18" charset="0"/>
              </a:rPr>
              <a:t>Transdisciplinaritātes</a:t>
            </a:r>
            <a:r>
              <a:rPr lang="lv-LV" dirty="0">
                <a:latin typeface="Times New Roman" panose="02020603050405020304" pitchFamily="18" charset="0"/>
                <a:cs typeface="Times New Roman" panose="02020603050405020304" pitchFamily="18" charset="0"/>
              </a:rPr>
              <a:t> jēdziens ir plaši pētīts kopš 1970. gadiem, un tam joprojām nav vienas visaptverošas definīcijas, jo tas tiek uzskatīts par ļoti atkarīgu no konteksta.  </a:t>
            </a:r>
          </a:p>
          <a:p>
            <a:r>
              <a:rPr lang="en-US" sz="1100" b="1" i="1" dirty="0">
                <a:latin typeface="Times New Roman" panose="02020603050405020304" pitchFamily="18" charset="0"/>
                <a:cs typeface="Times New Roman" panose="02020603050405020304" pitchFamily="18" charset="0"/>
              </a:rPr>
              <a:t>Beata </a:t>
            </a:r>
            <a:r>
              <a:rPr lang="en-US" sz="1100" b="1" i="1" dirty="0" err="1">
                <a:latin typeface="Times New Roman" panose="02020603050405020304" pitchFamily="18" charset="0"/>
                <a:cs typeface="Times New Roman" panose="02020603050405020304" pitchFamily="18" charset="0"/>
              </a:rPr>
              <a:t>Lavrinoviča</a:t>
            </a:r>
            <a:r>
              <a:rPr lang="lv-LV" sz="1100" b="1" i="1"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Transdisciplinary Learning: From Transversal Skills to Sustainable Development</a:t>
            </a:r>
            <a:r>
              <a:rPr lang="lv-LV" sz="1100" dirty="0">
                <a:latin typeface="Times New Roman" panose="02020603050405020304" pitchFamily="18" charset="0"/>
                <a:cs typeface="Times New Roman" panose="02020603050405020304" pitchFamily="18" charset="0"/>
              </a:rPr>
              <a:t>, 2021</a:t>
            </a:r>
          </a:p>
          <a:p>
            <a:endParaRPr lang="lv-LV" dirty="0"/>
          </a:p>
          <a:p>
            <a:endParaRPr lang="lv-LV" dirty="0"/>
          </a:p>
        </p:txBody>
      </p:sp>
      <p:pic>
        <p:nvPicPr>
          <p:cNvPr id="6" name="Picture 5">
            <a:extLst>
              <a:ext uri="{FF2B5EF4-FFF2-40B4-BE49-F238E27FC236}">
                <a16:creationId xmlns:a16="http://schemas.microsoft.com/office/drawing/2014/main" id="{A15AC8F7-66D3-4356-BE2C-1A33571C41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7886" y="2926842"/>
            <a:ext cx="3846834" cy="3177142"/>
          </a:xfrm>
          <a:prstGeom prst="rect">
            <a:avLst/>
          </a:prstGeom>
        </p:spPr>
      </p:pic>
    </p:spTree>
    <p:extLst>
      <p:ext uri="{BB962C8B-B14F-4D97-AF65-F5344CB8AC3E}">
        <p14:creationId xmlns:p14="http://schemas.microsoft.com/office/powerpoint/2010/main" val="314425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6383-4397-4294-B879-D0565B48C65F}"/>
              </a:ext>
            </a:extLst>
          </p:cNvPr>
          <p:cNvSpPr>
            <a:spLocks noGrp="1"/>
          </p:cNvSpPr>
          <p:nvPr>
            <p:ph type="title"/>
          </p:nvPr>
        </p:nvSpPr>
        <p:spPr/>
        <p:txBody>
          <a:bodyPr/>
          <a:lstStyle/>
          <a:p>
            <a:endParaRPr lang="lv-LV"/>
          </a:p>
        </p:txBody>
      </p:sp>
      <p:pic>
        <p:nvPicPr>
          <p:cNvPr id="5" name="Content Placeholder 4">
            <a:extLst>
              <a:ext uri="{FF2B5EF4-FFF2-40B4-BE49-F238E27FC236}">
                <a16:creationId xmlns:a16="http://schemas.microsoft.com/office/drawing/2014/main" id="{06EEE1FC-4A1E-49A3-A07D-0294DE8118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8741" y="1249960"/>
            <a:ext cx="7699177" cy="4728085"/>
          </a:xfrm>
        </p:spPr>
      </p:pic>
    </p:spTree>
    <p:extLst>
      <p:ext uri="{BB962C8B-B14F-4D97-AF65-F5344CB8AC3E}">
        <p14:creationId xmlns:p14="http://schemas.microsoft.com/office/powerpoint/2010/main" val="94813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DAB2-BBCC-4AF6-91E9-B295A14F198C}"/>
              </a:ext>
            </a:extLst>
          </p:cNvPr>
          <p:cNvSpPr>
            <a:spLocks noGrp="1"/>
          </p:cNvSpPr>
          <p:nvPr>
            <p:ph type="title"/>
          </p:nvPr>
        </p:nvSpPr>
        <p:spPr/>
        <p:txBody>
          <a:bodyPr/>
          <a:lstStyle/>
          <a:p>
            <a:endParaRPr lang="lv-LV" dirty="0"/>
          </a:p>
        </p:txBody>
      </p:sp>
      <p:sp>
        <p:nvSpPr>
          <p:cNvPr id="3" name="Content Placeholder 2">
            <a:extLst>
              <a:ext uri="{FF2B5EF4-FFF2-40B4-BE49-F238E27FC236}">
                <a16:creationId xmlns:a16="http://schemas.microsoft.com/office/drawing/2014/main" id="{B38C1382-B5BC-40A9-9FE8-438027F58F4B}"/>
              </a:ext>
            </a:extLst>
          </p:cNvPr>
          <p:cNvSpPr>
            <a:spLocks noGrp="1"/>
          </p:cNvSpPr>
          <p:nvPr>
            <p:ph idx="1"/>
          </p:nvPr>
        </p:nvSpPr>
        <p:spPr/>
        <p:txBody>
          <a:bodyPr/>
          <a:lstStyle/>
          <a:p>
            <a:r>
              <a:rPr lang="lv-LV" dirty="0">
                <a:latin typeface="Times New Roman" panose="02020603050405020304" pitchFamily="18" charset="0"/>
                <a:cs typeface="Times New Roman" panose="02020603050405020304" pitchFamily="18" charset="0"/>
              </a:rPr>
              <a:t>Starpdisciplinārā mācīšana ir izglītojoša apmācības metode, kurā skolēns apgūst vienu tēmu vai jautājumu no dažādiem viedokļiem (divi un vairāk mācību priekšmeti).</a:t>
            </a:r>
          </a:p>
          <a:p>
            <a:endParaRPr lang="lv-LV" dirty="0">
              <a:latin typeface="Times New Roman" panose="02020603050405020304" pitchFamily="18" charset="0"/>
              <a:cs typeface="Times New Roman" panose="02020603050405020304" pitchFamily="18" charset="0"/>
            </a:endParaRPr>
          </a:p>
          <a:p>
            <a:r>
              <a:rPr lang="lv-LV" sz="2800" b="1" dirty="0">
                <a:latin typeface="Times New Roman" panose="02020603050405020304" pitchFamily="18" charset="0"/>
                <a:cs typeface="Times New Roman" panose="02020603050405020304" pitchFamily="18" charset="0"/>
              </a:rPr>
              <a:t>Piemēram, ja skolēns mācās par tūrismu Latvijā </a:t>
            </a:r>
            <a:r>
              <a:rPr lang="lv-LV" dirty="0">
                <a:latin typeface="Times New Roman" panose="02020603050405020304" pitchFamily="18" charset="0"/>
                <a:cs typeface="Times New Roman" panose="02020603050405020304" pitchFamily="18" charset="0"/>
              </a:rPr>
              <a:t>starpdisciplinārā veidā, viņš var uzzināt par ieņēmumiem no tūrisma ekonomikas stundā, populārākajiem tūrisma objektiem ģeogrāfijas stundā, vēsturiskā tūrisma tendencēm vēstures stundā un efektīvas reklāmas stratēģijas tūrisma aģentūrām sociālās zinības vai valodas stundās. </a:t>
            </a:r>
          </a:p>
        </p:txBody>
      </p:sp>
    </p:spTree>
    <p:extLst>
      <p:ext uri="{BB962C8B-B14F-4D97-AF65-F5344CB8AC3E}">
        <p14:creationId xmlns:p14="http://schemas.microsoft.com/office/powerpoint/2010/main" val="2991424193"/>
      </p:ext>
    </p:extLst>
  </p:cSld>
  <p:clrMapOvr>
    <a:masterClrMapping/>
  </p:clrMapOvr>
</p:sld>
</file>

<file path=ppt/theme/theme1.xml><?xml version="1.0" encoding="utf-8"?>
<a:theme xmlns:a="http://schemas.openxmlformats.org/drawingml/2006/main" name="RetrospectVTI">
  <a:themeElements>
    <a:clrScheme name="AnalogousFromRegularSeedLeftStep">
      <a:dk1>
        <a:srgbClr val="000000"/>
      </a:dk1>
      <a:lt1>
        <a:srgbClr val="FFFFFF"/>
      </a:lt1>
      <a:dk2>
        <a:srgbClr val="181A36"/>
      </a:dk2>
      <a:lt2>
        <a:srgbClr val="E2E6E8"/>
      </a:lt2>
      <a:accent1>
        <a:srgbClr val="DA7736"/>
      </a:accent1>
      <a:accent2>
        <a:srgbClr val="C82427"/>
      </a:accent2>
      <a:accent3>
        <a:srgbClr val="DA367D"/>
      </a:accent3>
      <a:accent4>
        <a:srgbClr val="C824B0"/>
      </a:accent4>
      <a:accent5>
        <a:srgbClr val="AE36DA"/>
      </a:accent5>
      <a:accent6>
        <a:srgbClr val="5724C8"/>
      </a:accent6>
      <a:hlink>
        <a:srgbClr val="3E89BA"/>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260</TotalTime>
  <Words>715</Words>
  <Application>Microsoft Office PowerPoint</Application>
  <PresentationFormat>Widescreen</PresentationFormat>
  <Paragraphs>58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RetrospectVTI</vt:lpstr>
      <vt:lpstr>Starpdisciplinaritāte mācību stundās  </vt:lpstr>
      <vt:lpstr>Atgādinājumi </vt:lpstr>
      <vt:lpstr>04.10 darba organizācija ar skolēniem</vt:lpstr>
      <vt:lpstr>Pedagoģiskās sēdes tēma 04.10.2022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Mājturība + literatūra   SR: Prot gatavot torti pēc receptes, vizuāli dekorējot to atbilstoši eposa Lāčplēsis 4 dziedājumiem. un tehnoloģijas Literatūra</vt:lpstr>
      <vt:lpstr>PowerPoint Presentation</vt:lpstr>
      <vt:lpstr>PowerPoint Presentation</vt:lpstr>
      <vt:lpstr>PowerPoint Presentation</vt:lpstr>
      <vt:lpstr>PowerPoint Presentation</vt:lpstr>
      <vt:lpstr>Mācīšanās iedziļinoties </vt:lpstr>
      <vt:lpstr>MDG vadītājiem. Pedagogu snieguma līmeņi </vt:lpstr>
      <vt:lpstr>PowerPoint Presentation</vt:lpstr>
      <vt:lpstr>PowerPoint Presentation</vt:lpstr>
      <vt:lpstr>Pēc vērošanas ievērojam 3P principu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Vērtēšanas kārtība</dc:title>
  <dc:creator>Viktorija Krongorne</dc:creator>
  <cp:lastModifiedBy>Viktorija Krongorne</cp:lastModifiedBy>
  <cp:revision>43</cp:revision>
  <dcterms:created xsi:type="dcterms:W3CDTF">2022-09-25T19:49:49Z</dcterms:created>
  <dcterms:modified xsi:type="dcterms:W3CDTF">2022-11-07T07:49:22Z</dcterms:modified>
</cp:coreProperties>
</file>